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comments/comment1.xml" ContentType="application/vnd.openxmlformats-officedocument.presentationml.comment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s/comment2.xml" ContentType="application/vnd.openxmlformats-officedocument.presentationml.comment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2"/>
    <p:sldId id="260" r:id="rId13"/>
    <p:sldId id="261" r:id="rId14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1531" rtl="0" fontAlgn="auto" latinLnBrk="0" hangingPunct="0">
      <a:lnSpc>
        <a:spcPct val="100000"/>
      </a:lnSpc>
      <a:spcBef>
        <a:spcPts val="1900"/>
      </a:spcBef>
      <a:spcAft>
        <a:spcPts val="0"/>
      </a:spcAft>
      <a:buClrTx/>
      <a:buSzTx/>
      <a:buFontTx/>
      <a:buNone/>
      <a:tabLst/>
      <a:defRPr b="0" baseline="0" cap="none" i="0" spc="38" strike="noStrike" sz="3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1pPr>
    <a:lvl2pPr marL="0" marR="0" indent="228600" algn="l" defTabSz="821531" rtl="0" fontAlgn="auto" latinLnBrk="0" hangingPunct="0">
      <a:lnSpc>
        <a:spcPct val="100000"/>
      </a:lnSpc>
      <a:spcBef>
        <a:spcPts val="1900"/>
      </a:spcBef>
      <a:spcAft>
        <a:spcPts val="0"/>
      </a:spcAft>
      <a:buClrTx/>
      <a:buSzTx/>
      <a:buFontTx/>
      <a:buNone/>
      <a:tabLst/>
      <a:defRPr b="0" baseline="0" cap="none" i="0" spc="38" strike="noStrike" sz="3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2pPr>
    <a:lvl3pPr marL="0" marR="0" indent="457200" algn="l" defTabSz="821531" rtl="0" fontAlgn="auto" latinLnBrk="0" hangingPunct="0">
      <a:lnSpc>
        <a:spcPct val="100000"/>
      </a:lnSpc>
      <a:spcBef>
        <a:spcPts val="1900"/>
      </a:spcBef>
      <a:spcAft>
        <a:spcPts val="0"/>
      </a:spcAft>
      <a:buClrTx/>
      <a:buSzTx/>
      <a:buFontTx/>
      <a:buNone/>
      <a:tabLst/>
      <a:defRPr b="0" baseline="0" cap="none" i="0" spc="38" strike="noStrike" sz="3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3pPr>
    <a:lvl4pPr marL="0" marR="0" indent="685800" algn="l" defTabSz="821531" rtl="0" fontAlgn="auto" latinLnBrk="0" hangingPunct="0">
      <a:lnSpc>
        <a:spcPct val="100000"/>
      </a:lnSpc>
      <a:spcBef>
        <a:spcPts val="1900"/>
      </a:spcBef>
      <a:spcAft>
        <a:spcPts val="0"/>
      </a:spcAft>
      <a:buClrTx/>
      <a:buSzTx/>
      <a:buFontTx/>
      <a:buNone/>
      <a:tabLst/>
      <a:defRPr b="0" baseline="0" cap="none" i="0" spc="38" strike="noStrike" sz="3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4pPr>
    <a:lvl5pPr marL="0" marR="0" indent="914400" algn="l" defTabSz="821531" rtl="0" fontAlgn="auto" latinLnBrk="0" hangingPunct="0">
      <a:lnSpc>
        <a:spcPct val="100000"/>
      </a:lnSpc>
      <a:spcBef>
        <a:spcPts val="1900"/>
      </a:spcBef>
      <a:spcAft>
        <a:spcPts val="0"/>
      </a:spcAft>
      <a:buClrTx/>
      <a:buSzTx/>
      <a:buFontTx/>
      <a:buNone/>
      <a:tabLst/>
      <a:defRPr b="0" baseline="0" cap="none" i="0" spc="38" strike="noStrike" sz="3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5pPr>
    <a:lvl6pPr marL="0" marR="0" indent="1143000" algn="l" defTabSz="821531" rtl="0" fontAlgn="auto" latinLnBrk="0" hangingPunct="0">
      <a:lnSpc>
        <a:spcPct val="100000"/>
      </a:lnSpc>
      <a:spcBef>
        <a:spcPts val="1900"/>
      </a:spcBef>
      <a:spcAft>
        <a:spcPts val="0"/>
      </a:spcAft>
      <a:buClrTx/>
      <a:buSzTx/>
      <a:buFontTx/>
      <a:buNone/>
      <a:tabLst/>
      <a:defRPr b="0" baseline="0" cap="none" i="0" spc="38" strike="noStrike" sz="3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6pPr>
    <a:lvl7pPr marL="0" marR="0" indent="1371600" algn="l" defTabSz="821531" rtl="0" fontAlgn="auto" latinLnBrk="0" hangingPunct="0">
      <a:lnSpc>
        <a:spcPct val="100000"/>
      </a:lnSpc>
      <a:spcBef>
        <a:spcPts val="1900"/>
      </a:spcBef>
      <a:spcAft>
        <a:spcPts val="0"/>
      </a:spcAft>
      <a:buClrTx/>
      <a:buSzTx/>
      <a:buFontTx/>
      <a:buNone/>
      <a:tabLst/>
      <a:defRPr b="0" baseline="0" cap="none" i="0" spc="38" strike="noStrike" sz="3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7pPr>
    <a:lvl8pPr marL="0" marR="0" indent="1600200" algn="l" defTabSz="821531" rtl="0" fontAlgn="auto" latinLnBrk="0" hangingPunct="0">
      <a:lnSpc>
        <a:spcPct val="100000"/>
      </a:lnSpc>
      <a:spcBef>
        <a:spcPts val="1900"/>
      </a:spcBef>
      <a:spcAft>
        <a:spcPts val="0"/>
      </a:spcAft>
      <a:buClrTx/>
      <a:buSzTx/>
      <a:buFontTx/>
      <a:buNone/>
      <a:tabLst/>
      <a:defRPr b="0" baseline="0" cap="none" i="0" spc="38" strike="noStrike" sz="3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8pPr>
    <a:lvl9pPr marL="0" marR="0" indent="1828800" algn="l" defTabSz="821531" rtl="0" fontAlgn="auto" latinLnBrk="0" hangingPunct="0">
      <a:lnSpc>
        <a:spcPct val="100000"/>
      </a:lnSpc>
      <a:spcBef>
        <a:spcPts val="1900"/>
      </a:spcBef>
      <a:spcAft>
        <a:spcPts val="0"/>
      </a:spcAft>
      <a:buClrTx/>
      <a:buSzTx/>
      <a:buFontTx/>
      <a:buNone/>
      <a:tabLst/>
      <a:defRPr b="0" baseline="0" cap="none" i="0" spc="38" strike="noStrike" sz="3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ance Kind" initials="LK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635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 b="def" i="def"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comments" Target="comments/comment1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comments" Target="comments/comment2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/Relationships>
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08-11T19:27:26.491" idx="1">
    <p:pos x="7679" y="5511"/>
    <p:text>Cue music</p:text>
  </p:cm>
  <p:cm authorId="0" dt="2016-08-12T04:52:14.816" idx="2">
    <p:pos x="6442" y="3645"/>
    <p:text>How about that opening flute? Da datada datadtata,  from 孙燕子 "run run run ...."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08-11T19:06:03.918" idx="3">
    <p:pos x="7680" y="4319"/>
    <p:text>Image of a software stack and XP practices. </p:text>
  </p:cm>
</p:cmLst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6" name="Shape 14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body" sz="quarter" idx="13"/>
          </p:nvPr>
        </p:nvSpPr>
        <p:spPr>
          <a:xfrm>
            <a:off x="3851671" y="7858125"/>
            <a:ext cx="16700317" cy="3"/>
          </a:xfrm>
          <a:prstGeom prst="line">
            <a:avLst/>
          </a:prstGeom>
          <a:ln w="508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lIns="71437" tIns="71437" rIns="71437" bIns="71437" anchor="ctr">
            <a:noAutofit/>
          </a:bodyPr>
          <a:lstStyle/>
          <a:p>
            <a:pPr marL="0" indent="0" defTabSz="642937">
              <a:spcBef>
                <a:spcPts val="0"/>
              </a:spcBef>
              <a:buSzTx/>
              <a:buFontTx/>
              <a:buNone/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" name="Shape 14"/>
          <p:cNvSpPr/>
          <p:nvPr>
            <p:ph type="title"/>
          </p:nvPr>
        </p:nvSpPr>
        <p:spPr>
          <a:xfrm>
            <a:off x="3851671" y="803671"/>
            <a:ext cx="16680658" cy="7286626"/>
          </a:xfrm>
          <a:prstGeom prst="rect">
            <a:avLst/>
          </a:prstGeom>
        </p:spPr>
        <p:txBody>
          <a:bodyPr lIns="71437" tIns="71437" rIns="71437" bIns="71437" anchor="b"/>
          <a:lstStyle>
            <a:lvl1pPr defTabSz="821531">
              <a:lnSpc>
                <a:spcPct val="80000"/>
              </a:lnSpc>
              <a:defRPr cap="all" sz="17000">
                <a:solidFill>
                  <a:srgbClr val="5C5C5C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" name="Shape 15"/>
          <p:cNvSpPr/>
          <p:nvPr>
            <p:ph type="body" sz="half" idx="1"/>
          </p:nvPr>
        </p:nvSpPr>
        <p:spPr>
          <a:xfrm>
            <a:off x="3851671" y="7983140"/>
            <a:ext cx="16680658" cy="458986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821531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66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ctr" defTabSz="821531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66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ctr" defTabSz="821531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66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ctr" defTabSz="821531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66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ctr" defTabSz="821531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66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Shape 16"/>
          <p:cNvSpPr/>
          <p:nvPr>
            <p:ph type="sldNum" sz="quarter" idx="2"/>
          </p:nvPr>
        </p:nvSpPr>
        <p:spPr>
          <a:xfrm>
            <a:off x="20058782" y="12922250"/>
            <a:ext cx="423789" cy="473076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200">
                <a:solidFill>
                  <a:srgbClr val="74767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3762375" y="2488604"/>
            <a:ext cx="2387576" cy="447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pc="0" sz="29400">
                <a:solidFill>
                  <a:srgbClr val="E4E4E4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04" name="Shape 104"/>
          <p:cNvSpPr/>
          <p:nvPr>
            <p:ph type="body" sz="quarter" idx="13"/>
          </p:nvPr>
        </p:nvSpPr>
        <p:spPr>
          <a:xfrm>
            <a:off x="5780484" y="5442942"/>
            <a:ext cx="14751845" cy="1321594"/>
          </a:xfrm>
          <a:prstGeom prst="rect">
            <a:avLst/>
          </a:prstGeom>
        </p:spPr>
        <p:txBody>
          <a:bodyPr lIns="71437" tIns="71437" rIns="71437" bIns="71437">
            <a:spAutoFit/>
          </a:bodyPr>
          <a:lstStyle>
            <a:lvl1pPr marL="0" indent="0" defTabSz="821531">
              <a:spcBef>
                <a:spcPts val="2200"/>
              </a:spcBef>
              <a:buSzTx/>
              <a:buFontTx/>
              <a:buNone/>
              <a:defRPr sz="6600">
                <a:solidFill>
                  <a:srgbClr val="747676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05" name="Shape 105"/>
          <p:cNvSpPr/>
          <p:nvPr>
            <p:ph type="body" sz="quarter" idx="14"/>
          </p:nvPr>
        </p:nvSpPr>
        <p:spPr>
          <a:xfrm>
            <a:off x="5780484" y="10929937"/>
            <a:ext cx="14751845" cy="1321595"/>
          </a:xfrm>
          <a:prstGeom prst="rect">
            <a:avLst/>
          </a:prstGeom>
        </p:spPr>
        <p:txBody>
          <a:bodyPr lIns="71437" tIns="71437" rIns="71437" bIns="71437">
            <a:spAutoFit/>
          </a:bodyPr>
          <a:lstStyle>
            <a:lvl1pPr marL="0" indent="0" algn="r" defTabSz="821531">
              <a:lnSpc>
                <a:spcPct val="70000"/>
              </a:lnSpc>
              <a:spcBef>
                <a:spcPts val="2200"/>
              </a:spcBef>
              <a:buSzTx/>
              <a:buFontTx/>
              <a:buNone/>
              <a:defRPr sz="6600">
                <a:solidFill>
                  <a:srgbClr val="6B6D6D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</a:lstStyle>
          <a:p>
            <a:pPr/>
            <a:r>
              <a:t>-Johnny Appleseed</a:t>
            </a:r>
          </a:p>
        </p:txBody>
      </p:sp>
      <p:sp>
        <p:nvSpPr>
          <p:cNvPr id="106" name="Shape 106"/>
          <p:cNvSpPr/>
          <p:nvPr>
            <p:ph type="sldNum" sz="quarter" idx="2"/>
          </p:nvPr>
        </p:nvSpPr>
        <p:spPr>
          <a:xfrm>
            <a:off x="20048228" y="12930187"/>
            <a:ext cx="423789" cy="473076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200">
                <a:solidFill>
                  <a:srgbClr val="74767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type="pic" idx="13"/>
          </p:nvPr>
        </p:nvSpPr>
        <p:spPr>
          <a:xfrm>
            <a:off x="1212" y="0"/>
            <a:ext cx="24381576" cy="13716000"/>
          </a:xfrm>
          <a:prstGeom prst="rect">
            <a:avLst/>
          </a:prstGeom>
        </p:spPr>
        <p:txBody>
          <a:bodyPr tIns="45719" bIns="45719">
            <a:noAutofit/>
          </a:bodyPr>
          <a:lstStyle/>
          <a:p>
            <a:pPr/>
          </a:p>
        </p:txBody>
      </p:sp>
      <p:sp>
        <p:nvSpPr>
          <p:cNvPr id="114" name="Shape 114"/>
          <p:cNvSpPr/>
          <p:nvPr>
            <p:ph type="sldNum" sz="quarter" idx="2"/>
          </p:nvPr>
        </p:nvSpPr>
        <p:spPr>
          <a:xfrm>
            <a:off x="20048228" y="12930187"/>
            <a:ext cx="423789" cy="473076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200">
                <a:solidFill>
                  <a:srgbClr val="CBCBCB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type="sldNum" sz="quarter" idx="2"/>
          </p:nvPr>
        </p:nvSpPr>
        <p:spPr>
          <a:xfrm>
            <a:off x="20048228" y="12930187"/>
            <a:ext cx="423789" cy="473076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200">
                <a:solidFill>
                  <a:srgbClr val="74767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Blank">
    <p:bg>
      <p:bgPr>
        <a:gradFill flip="none" rotWithShape="1">
          <a:gsLst>
            <a:gs pos="0">
              <a:srgbClr val="FFFFFF"/>
            </a:gs>
            <a:gs pos="48000">
              <a:srgbClr val="FCFCFC"/>
            </a:gs>
            <a:gs pos="100000">
              <a:srgbClr val="F2F2F2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69240"/>
              </a:gs>
              <a:gs pos="54000">
                <a:srgbClr val="E46C0A"/>
              </a:gs>
              <a:gs pos="100000">
                <a:srgbClr val="E46C0A"/>
              </a:gs>
            </a:gsLst>
            <a:path path="circle">
              <a:fillToRect l="37721" t="-19636" r="62278" b="119636"/>
            </a:path>
          </a:gradFill>
          <a:ln w="50800">
            <a:solidFill>
              <a:srgbClr val="E46C0A"/>
            </a:solidFill>
          </a:ln>
        </p:spPr>
        <p:txBody>
          <a:bodyPr tIns="91439" bIns="91439" anchor="ctr"/>
          <a:lstStyle/>
          <a:p>
            <a:pPr algn="ctr" defTabSz="1828800">
              <a:spcBef>
                <a:spcPts val="0"/>
              </a:spcBef>
              <a:defRPr spc="0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36" name="Shape 136"/>
          <p:cNvSpPr/>
          <p:nvPr>
            <p:ph type="title"/>
          </p:nvPr>
        </p:nvSpPr>
        <p:spPr>
          <a:xfrm>
            <a:off x="1219200" y="89247"/>
            <a:ext cx="21945600" cy="22860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7" name="Shape 137"/>
          <p:cNvSpPr/>
          <p:nvPr>
            <p:ph type="body" idx="1"/>
          </p:nvPr>
        </p:nvSpPr>
        <p:spPr>
          <a:xfrm>
            <a:off x="1219200" y="2896543"/>
            <a:ext cx="21433368" cy="9002017"/>
          </a:xfrm>
          <a:prstGeom prst="rect">
            <a:avLst/>
          </a:prstGeom>
        </p:spPr>
        <p:txBody>
          <a:bodyPr/>
          <a:lstStyle>
            <a:lvl1pPr marL="914400" indent="-914400">
              <a:spcBef>
                <a:spcPts val="1300"/>
              </a:spcBef>
              <a:defRPr sz="5600"/>
            </a:lvl1pPr>
            <a:lvl2pPr marL="0" indent="457200">
              <a:spcBef>
                <a:spcPts val="1300"/>
              </a:spcBef>
              <a:buSzTx/>
              <a:buNone/>
              <a:defRPr sz="5600"/>
            </a:lvl2pPr>
            <a:lvl3pPr marL="0" indent="914400">
              <a:spcBef>
                <a:spcPts val="1300"/>
              </a:spcBef>
              <a:buSzTx/>
              <a:buNone/>
              <a:defRPr sz="5600"/>
            </a:lvl3pPr>
            <a:lvl4pPr marL="0" indent="1371600">
              <a:spcBef>
                <a:spcPts val="1300"/>
              </a:spcBef>
              <a:buSzTx/>
              <a:buNone/>
              <a:defRPr sz="5600"/>
            </a:lvl4pPr>
            <a:lvl5pPr marL="0" indent="1828800">
              <a:spcBef>
                <a:spcPts val="1300"/>
              </a:spcBef>
              <a:buSzTx/>
              <a:buNone/>
              <a:defRPr sz="5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38" name="image1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43270"/>
          <a:stretch>
            <a:fillRect/>
          </a:stretch>
        </p:blipFill>
        <p:spPr>
          <a:xfrm>
            <a:off x="8049630" y="12237019"/>
            <a:ext cx="7772507" cy="1140521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hape 13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tIns="45719" bIns="45719">
            <a:noAutofit/>
          </a:bodyPr>
          <a:lstStyle/>
          <a:p>
            <a:pPr/>
          </a:p>
        </p:txBody>
      </p:sp>
      <p:sp>
        <p:nvSpPr>
          <p:cNvPr id="24" name="Shape 24"/>
          <p:cNvSpPr/>
          <p:nvPr>
            <p:ph type="body" sz="half" idx="14"/>
          </p:nvPr>
        </p:nvSpPr>
        <p:spPr>
          <a:xfrm>
            <a:off x="3048000" y="7625953"/>
            <a:ext cx="18288000" cy="5072063"/>
          </a:xfrm>
          <a:prstGeom prst="rect">
            <a:avLst/>
          </a:prstGeom>
          <a:solidFill>
            <a:srgbClr val="FFFFFF"/>
          </a:solidFill>
        </p:spPr>
        <p:txBody>
          <a:bodyPr lIns="71437" tIns="71437" rIns="71437" bIns="71437" anchor="ctr">
            <a:noAutofit/>
          </a:bodyPr>
          <a:lstStyle/>
          <a:p>
            <a:pPr marL="0" indent="0" algn="ctr" defTabSz="821531">
              <a:spcBef>
                <a:spcPts val="0"/>
              </a:spcBef>
              <a:buSzTx/>
              <a:buFontTx/>
              <a:buNone/>
              <a:defRPr sz="3200">
                <a:solidFill>
                  <a:srgbClr val="5C5C5C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5" name="Shape 25"/>
          <p:cNvSpPr/>
          <p:nvPr>
            <p:ph type="body" sz="quarter" idx="15"/>
          </p:nvPr>
        </p:nvSpPr>
        <p:spPr>
          <a:xfrm flipV="1">
            <a:off x="3851671" y="10715620"/>
            <a:ext cx="16698517" cy="4"/>
          </a:xfrm>
          <a:prstGeom prst="line">
            <a:avLst/>
          </a:prstGeom>
          <a:ln w="508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lIns="71437" tIns="71437" rIns="71437" bIns="71437" anchor="ctr">
            <a:noAutofit/>
          </a:bodyPr>
          <a:lstStyle/>
          <a:p>
            <a:pPr marL="0" indent="0" defTabSz="642937">
              <a:spcBef>
                <a:spcPts val="0"/>
              </a:spcBef>
              <a:buSzTx/>
              <a:buFontTx/>
              <a:buNone/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6" name="Shape 26"/>
          <p:cNvSpPr/>
          <p:nvPr>
            <p:ph type="title"/>
          </p:nvPr>
        </p:nvSpPr>
        <p:spPr>
          <a:xfrm>
            <a:off x="3851671" y="7822406"/>
            <a:ext cx="16680658" cy="3107532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r" defTabSz="821531">
              <a:lnSpc>
                <a:spcPct val="80000"/>
              </a:lnSpc>
              <a:defRPr cap="all" sz="17000">
                <a:solidFill>
                  <a:srgbClr val="5C5C5C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7" name="Shape 27"/>
          <p:cNvSpPr/>
          <p:nvPr>
            <p:ph type="body" sz="quarter" idx="1"/>
          </p:nvPr>
        </p:nvSpPr>
        <p:spPr>
          <a:xfrm>
            <a:off x="3851671" y="10787062"/>
            <a:ext cx="16680658" cy="173236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r" defTabSz="821531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66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r" defTabSz="821531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66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r" defTabSz="821531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66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r" defTabSz="821531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66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r" defTabSz="821531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66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hape 28"/>
          <p:cNvSpPr/>
          <p:nvPr>
            <p:ph type="sldNum" sz="quarter" idx="2"/>
          </p:nvPr>
        </p:nvSpPr>
        <p:spPr>
          <a:xfrm>
            <a:off x="20064352" y="12930187"/>
            <a:ext cx="423789" cy="473076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200">
                <a:solidFill>
                  <a:srgbClr val="CBCBCB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title"/>
          </p:nvPr>
        </p:nvSpPr>
        <p:spPr>
          <a:xfrm>
            <a:off x="3851671" y="803671"/>
            <a:ext cx="16680658" cy="7286626"/>
          </a:xfrm>
          <a:prstGeom prst="rect">
            <a:avLst/>
          </a:prstGeom>
        </p:spPr>
        <p:txBody>
          <a:bodyPr lIns="71437" tIns="71437" rIns="71437" bIns="71437" anchor="b"/>
          <a:lstStyle>
            <a:lvl1pPr defTabSz="821531">
              <a:lnSpc>
                <a:spcPct val="80000"/>
              </a:lnSpc>
              <a:defRPr cap="all" sz="17000">
                <a:solidFill>
                  <a:srgbClr val="5C5C5C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6" name="Shape 36"/>
          <p:cNvSpPr/>
          <p:nvPr>
            <p:ph type="sldNum" sz="quarter" idx="2"/>
          </p:nvPr>
        </p:nvSpPr>
        <p:spPr>
          <a:xfrm>
            <a:off x="20051628" y="12922250"/>
            <a:ext cx="423789" cy="473076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200">
                <a:solidFill>
                  <a:srgbClr val="74767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pic" sz="half" idx="13"/>
          </p:nvPr>
        </p:nvSpPr>
        <p:spPr>
          <a:xfrm>
            <a:off x="13638609" y="0"/>
            <a:ext cx="7697391" cy="13716000"/>
          </a:xfrm>
          <a:prstGeom prst="rect">
            <a:avLst/>
          </a:prstGeom>
        </p:spPr>
        <p:txBody>
          <a:bodyPr tIns="45719" bIns="45719">
            <a:noAutofit/>
          </a:bodyPr>
          <a:lstStyle/>
          <a:p>
            <a:pPr/>
          </a:p>
        </p:txBody>
      </p:sp>
      <p:sp>
        <p:nvSpPr>
          <p:cNvPr id="44" name="Shape 44"/>
          <p:cNvSpPr/>
          <p:nvPr>
            <p:ph type="body" sz="quarter" idx="14"/>
          </p:nvPr>
        </p:nvSpPr>
        <p:spPr>
          <a:xfrm flipV="1">
            <a:off x="3851671" y="10715622"/>
            <a:ext cx="9072563" cy="3"/>
          </a:xfrm>
          <a:prstGeom prst="line">
            <a:avLst/>
          </a:prstGeom>
          <a:ln w="508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lIns="71437" tIns="71437" rIns="71437" bIns="71437" anchor="ctr">
            <a:noAutofit/>
          </a:bodyPr>
          <a:lstStyle/>
          <a:p>
            <a:pPr marL="0" indent="0" defTabSz="642937">
              <a:spcBef>
                <a:spcPts val="0"/>
              </a:spcBef>
              <a:buSzTx/>
              <a:buFontTx/>
              <a:buNone/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5" name="Shape 45"/>
          <p:cNvSpPr/>
          <p:nvPr>
            <p:ph type="title"/>
          </p:nvPr>
        </p:nvSpPr>
        <p:spPr>
          <a:xfrm>
            <a:off x="3851671" y="803671"/>
            <a:ext cx="9072564" cy="10144126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r" defTabSz="821531">
              <a:lnSpc>
                <a:spcPct val="80000"/>
              </a:lnSpc>
              <a:defRPr cap="all" sz="17000">
                <a:solidFill>
                  <a:srgbClr val="5C5C5C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6" name="Shape 46"/>
          <p:cNvSpPr/>
          <p:nvPr>
            <p:ph type="body" sz="quarter" idx="1"/>
          </p:nvPr>
        </p:nvSpPr>
        <p:spPr>
          <a:xfrm>
            <a:off x="3851671" y="10787062"/>
            <a:ext cx="9072564" cy="1910954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r" defTabSz="821531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66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r" defTabSz="821531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66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r" defTabSz="821531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66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r" defTabSz="821531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66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r" defTabSz="821531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66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" name="Shape 47"/>
          <p:cNvSpPr/>
          <p:nvPr>
            <p:ph type="sldNum" sz="quarter" idx="2"/>
          </p:nvPr>
        </p:nvSpPr>
        <p:spPr>
          <a:xfrm>
            <a:off x="20064352" y="12930187"/>
            <a:ext cx="423789" cy="473076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200">
                <a:solidFill>
                  <a:srgbClr val="CBCBCB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Top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type="body" sz="quarter" idx="13"/>
          </p:nvPr>
        </p:nvSpPr>
        <p:spPr>
          <a:xfrm>
            <a:off x="3851671" y="2214562"/>
            <a:ext cx="16680658" cy="1"/>
          </a:xfrm>
          <a:prstGeom prst="line">
            <a:avLst/>
          </a:prstGeom>
          <a:ln w="508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lIns="71437" tIns="71437" rIns="71437" bIns="71437" anchor="ctr">
            <a:noAutofit/>
          </a:bodyPr>
          <a:lstStyle/>
          <a:p>
            <a:pPr marL="0" indent="0" defTabSz="642937">
              <a:spcBef>
                <a:spcPts val="0"/>
              </a:spcBef>
              <a:buSzTx/>
              <a:buFontTx/>
              <a:buNone/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5" name="Shape 55"/>
          <p:cNvSpPr/>
          <p:nvPr>
            <p:ph type="title"/>
          </p:nvPr>
        </p:nvSpPr>
        <p:spPr>
          <a:xfrm>
            <a:off x="3851671" y="1017984"/>
            <a:ext cx="16680658" cy="1017985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l" defTabSz="821531">
              <a:spcBef>
                <a:spcPts val="3200"/>
              </a:spcBef>
              <a:defRPr cap="all" sz="7200">
                <a:solidFill>
                  <a:srgbClr val="747676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6" name="Shape 56"/>
          <p:cNvSpPr/>
          <p:nvPr>
            <p:ph type="sldNum" sz="quarter" idx="2"/>
          </p:nvPr>
        </p:nvSpPr>
        <p:spPr>
          <a:xfrm>
            <a:off x="20048228" y="12930187"/>
            <a:ext cx="423789" cy="473076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200">
                <a:solidFill>
                  <a:srgbClr val="74767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type="body" sz="quarter" idx="13"/>
          </p:nvPr>
        </p:nvSpPr>
        <p:spPr>
          <a:xfrm>
            <a:off x="3851671" y="2214562"/>
            <a:ext cx="16680658" cy="1"/>
          </a:xfrm>
          <a:prstGeom prst="line">
            <a:avLst/>
          </a:prstGeom>
          <a:ln w="508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lIns="71437" tIns="71437" rIns="71437" bIns="71437" anchor="ctr">
            <a:noAutofit/>
          </a:bodyPr>
          <a:lstStyle/>
          <a:p>
            <a:pPr marL="0" indent="0" defTabSz="642937">
              <a:spcBef>
                <a:spcPts val="0"/>
              </a:spcBef>
              <a:buSzTx/>
              <a:buFontTx/>
              <a:buNone/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4" name="Shape 64"/>
          <p:cNvSpPr/>
          <p:nvPr>
            <p:ph type="title"/>
          </p:nvPr>
        </p:nvSpPr>
        <p:spPr>
          <a:xfrm>
            <a:off x="3851671" y="1017984"/>
            <a:ext cx="16680658" cy="1017985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l" defTabSz="821531">
              <a:spcBef>
                <a:spcPts val="3200"/>
              </a:spcBef>
              <a:defRPr cap="all" sz="7200">
                <a:solidFill>
                  <a:srgbClr val="747676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5" name="Shape 65"/>
          <p:cNvSpPr/>
          <p:nvPr>
            <p:ph type="body" idx="1"/>
          </p:nvPr>
        </p:nvSpPr>
        <p:spPr>
          <a:xfrm>
            <a:off x="3851671" y="2536031"/>
            <a:ext cx="16680658" cy="10161985"/>
          </a:xfrm>
          <a:prstGeom prst="rect">
            <a:avLst/>
          </a:prstGeom>
        </p:spPr>
        <p:txBody>
          <a:bodyPr lIns="71437" tIns="71437" rIns="71437" bIns="71437"/>
          <a:lstStyle>
            <a:lvl1pPr marL="646112" indent="-646112" defTabSz="821531">
              <a:spcBef>
                <a:spcPts val="2500"/>
              </a:spcBef>
              <a:buSzPct val="75000"/>
              <a:buFont typeface="Zapf Dingbats"/>
              <a:buChar char="➤"/>
              <a:defRPr sz="4400">
                <a:solidFill>
                  <a:srgbClr val="5C5C5C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  <a:lvl2pPr marL="1116012" indent="-646112" defTabSz="821531">
              <a:spcBef>
                <a:spcPts val="2500"/>
              </a:spcBef>
              <a:buSzPct val="75000"/>
              <a:buFont typeface="Zapf Dingbats"/>
              <a:buChar char="➤"/>
              <a:defRPr sz="4400">
                <a:solidFill>
                  <a:srgbClr val="5C5C5C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2pPr>
            <a:lvl3pPr marL="1585912" indent="-646112" defTabSz="821531">
              <a:spcBef>
                <a:spcPts val="2500"/>
              </a:spcBef>
              <a:buSzPct val="75000"/>
              <a:buFont typeface="Zapf Dingbats"/>
              <a:buChar char="➤"/>
              <a:defRPr sz="4400">
                <a:solidFill>
                  <a:srgbClr val="5C5C5C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3pPr>
            <a:lvl4pPr marL="2055812" indent="-646112" defTabSz="821531">
              <a:spcBef>
                <a:spcPts val="2500"/>
              </a:spcBef>
              <a:buSzPct val="75000"/>
              <a:buFont typeface="Zapf Dingbats"/>
              <a:buChar char="➤"/>
              <a:defRPr sz="4400">
                <a:solidFill>
                  <a:srgbClr val="5C5C5C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4pPr>
            <a:lvl5pPr marL="2525712" indent="-646112" defTabSz="821531">
              <a:spcBef>
                <a:spcPts val="2500"/>
              </a:spcBef>
              <a:buSzPct val="75000"/>
              <a:buFont typeface="Zapf Dingbats"/>
              <a:buChar char="➤"/>
              <a:defRPr sz="4400">
                <a:solidFill>
                  <a:srgbClr val="5C5C5C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hape 66"/>
          <p:cNvSpPr/>
          <p:nvPr>
            <p:ph type="sldNum" sz="quarter" idx="2"/>
          </p:nvPr>
        </p:nvSpPr>
        <p:spPr>
          <a:xfrm>
            <a:off x="20048228" y="12930187"/>
            <a:ext cx="423789" cy="473076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200">
                <a:solidFill>
                  <a:srgbClr val="74767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Bullets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type="pic" idx="13"/>
          </p:nvPr>
        </p:nvSpPr>
        <p:spPr>
          <a:xfrm>
            <a:off x="356640" y="297314"/>
            <a:ext cx="14485233" cy="13121372"/>
          </a:xfrm>
          <a:prstGeom prst="rect">
            <a:avLst/>
          </a:prstGeom>
        </p:spPr>
        <p:txBody>
          <a:bodyPr tIns="45719" bIns="45719">
            <a:noAutofit/>
          </a:bodyPr>
          <a:lstStyle/>
          <a:p>
            <a:pPr/>
          </a:p>
        </p:txBody>
      </p:sp>
      <p:sp>
        <p:nvSpPr>
          <p:cNvPr id="74" name="Shape 74"/>
          <p:cNvSpPr/>
          <p:nvPr>
            <p:ph type="body" sz="quarter" idx="14"/>
          </p:nvPr>
        </p:nvSpPr>
        <p:spPr>
          <a:xfrm>
            <a:off x="16055102" y="2214562"/>
            <a:ext cx="7590236" cy="1"/>
          </a:xfrm>
          <a:prstGeom prst="line">
            <a:avLst/>
          </a:prstGeom>
          <a:ln w="508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lIns="71437" tIns="71437" rIns="71437" bIns="71437" anchor="ctr">
            <a:noAutofit/>
          </a:bodyPr>
          <a:lstStyle/>
          <a:p>
            <a:pPr marL="0" indent="0" defTabSz="642937">
              <a:spcBef>
                <a:spcPts val="0"/>
              </a:spcBef>
              <a:buSzTx/>
              <a:buFontTx/>
              <a:buNone/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5" name="Shape 75"/>
          <p:cNvSpPr/>
          <p:nvPr>
            <p:ph type="title"/>
          </p:nvPr>
        </p:nvSpPr>
        <p:spPr>
          <a:xfrm>
            <a:off x="16055102" y="1017984"/>
            <a:ext cx="7590236" cy="1017985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l" defTabSz="821531">
              <a:spcBef>
                <a:spcPts val="3200"/>
              </a:spcBef>
              <a:defRPr cap="all" sz="7200">
                <a:solidFill>
                  <a:srgbClr val="747676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6" name="Shape 76"/>
          <p:cNvSpPr/>
          <p:nvPr>
            <p:ph type="body" sz="half" idx="1"/>
          </p:nvPr>
        </p:nvSpPr>
        <p:spPr>
          <a:xfrm>
            <a:off x="16055102" y="2536031"/>
            <a:ext cx="7590236" cy="10161985"/>
          </a:xfrm>
          <a:prstGeom prst="rect">
            <a:avLst/>
          </a:prstGeom>
        </p:spPr>
        <p:txBody>
          <a:bodyPr lIns="71437" tIns="71437" rIns="71437" bIns="71437"/>
          <a:lstStyle>
            <a:lvl1pPr marL="551542" indent="-551542" defTabSz="821531">
              <a:spcBef>
                <a:spcPts val="2500"/>
              </a:spcBef>
              <a:buSzPct val="75000"/>
              <a:buFont typeface="Zapf Dingbats"/>
              <a:buChar char="➤"/>
              <a:defRPr sz="3800">
                <a:solidFill>
                  <a:srgbClr val="5C5C5C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  <a:lvl2pPr marL="957942" indent="-551542" defTabSz="821531">
              <a:spcBef>
                <a:spcPts val="2500"/>
              </a:spcBef>
              <a:buSzPct val="75000"/>
              <a:buFont typeface="Zapf Dingbats"/>
              <a:buChar char="➤"/>
              <a:defRPr sz="3800">
                <a:solidFill>
                  <a:srgbClr val="5C5C5C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2pPr>
            <a:lvl3pPr marL="1364342" indent="-551542" defTabSz="821531">
              <a:spcBef>
                <a:spcPts val="2500"/>
              </a:spcBef>
              <a:buSzPct val="75000"/>
              <a:buFont typeface="Zapf Dingbats"/>
              <a:buChar char="➤"/>
              <a:defRPr sz="3800">
                <a:solidFill>
                  <a:srgbClr val="5C5C5C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3pPr>
            <a:lvl4pPr marL="1770742" indent="-551542" defTabSz="821531">
              <a:spcBef>
                <a:spcPts val="2500"/>
              </a:spcBef>
              <a:buSzPct val="75000"/>
              <a:buFont typeface="Zapf Dingbats"/>
              <a:buChar char="➤"/>
              <a:defRPr sz="3800">
                <a:solidFill>
                  <a:srgbClr val="5C5C5C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4pPr>
            <a:lvl5pPr marL="2177142" indent="-551542" defTabSz="821531">
              <a:spcBef>
                <a:spcPts val="2500"/>
              </a:spcBef>
              <a:buSzPct val="75000"/>
              <a:buFont typeface="Zapf Dingbats"/>
              <a:buChar char="➤"/>
              <a:defRPr sz="3800">
                <a:solidFill>
                  <a:srgbClr val="5C5C5C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hape 77"/>
          <p:cNvSpPr/>
          <p:nvPr>
            <p:ph type="sldNum" sz="quarter" idx="2"/>
          </p:nvPr>
        </p:nvSpPr>
        <p:spPr>
          <a:xfrm>
            <a:off x="20048228" y="12930187"/>
            <a:ext cx="423789" cy="473076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200">
                <a:solidFill>
                  <a:srgbClr val="74767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type="body" idx="1"/>
          </p:nvPr>
        </p:nvSpPr>
        <p:spPr>
          <a:xfrm>
            <a:off x="3851671" y="2536031"/>
            <a:ext cx="16680658" cy="10161985"/>
          </a:xfrm>
          <a:prstGeom prst="rect">
            <a:avLst/>
          </a:prstGeom>
        </p:spPr>
        <p:txBody>
          <a:bodyPr lIns="71437" tIns="71437" rIns="71437" bIns="71437"/>
          <a:lstStyle>
            <a:lvl1pPr marL="646112" indent="-646112" defTabSz="821531">
              <a:spcBef>
                <a:spcPts val="2500"/>
              </a:spcBef>
              <a:buSzPct val="75000"/>
              <a:buFont typeface="Zapf Dingbats"/>
              <a:buChar char="➤"/>
              <a:defRPr sz="4400">
                <a:solidFill>
                  <a:srgbClr val="5C5C5C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  <a:lvl2pPr marL="1116012" indent="-646112" defTabSz="821531">
              <a:spcBef>
                <a:spcPts val="2500"/>
              </a:spcBef>
              <a:buSzPct val="75000"/>
              <a:buFont typeface="Zapf Dingbats"/>
              <a:buChar char="➤"/>
              <a:defRPr sz="4400">
                <a:solidFill>
                  <a:srgbClr val="5C5C5C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2pPr>
            <a:lvl3pPr marL="1585912" indent="-646112" defTabSz="821531">
              <a:spcBef>
                <a:spcPts val="2500"/>
              </a:spcBef>
              <a:buSzPct val="75000"/>
              <a:buFont typeface="Zapf Dingbats"/>
              <a:buChar char="➤"/>
              <a:defRPr sz="4400">
                <a:solidFill>
                  <a:srgbClr val="5C5C5C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3pPr>
            <a:lvl4pPr marL="2055812" indent="-646112" defTabSz="821531">
              <a:spcBef>
                <a:spcPts val="2500"/>
              </a:spcBef>
              <a:buSzPct val="75000"/>
              <a:buFont typeface="Zapf Dingbats"/>
              <a:buChar char="➤"/>
              <a:defRPr sz="4400">
                <a:solidFill>
                  <a:srgbClr val="5C5C5C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4pPr>
            <a:lvl5pPr marL="2525712" indent="-646112" defTabSz="821531">
              <a:spcBef>
                <a:spcPts val="2500"/>
              </a:spcBef>
              <a:buSzPct val="75000"/>
              <a:buFont typeface="Zapf Dingbats"/>
              <a:buChar char="➤"/>
              <a:defRPr sz="4400">
                <a:solidFill>
                  <a:srgbClr val="5C5C5C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hape 85"/>
          <p:cNvSpPr/>
          <p:nvPr>
            <p:ph type="sldNum" sz="quarter" idx="2"/>
          </p:nvPr>
        </p:nvSpPr>
        <p:spPr>
          <a:xfrm>
            <a:off x="20048228" y="12930187"/>
            <a:ext cx="423789" cy="473076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200">
                <a:solidFill>
                  <a:srgbClr val="74767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type="pic" sz="half" idx="13"/>
          </p:nvPr>
        </p:nvSpPr>
        <p:spPr>
          <a:xfrm>
            <a:off x="3851671" y="803671"/>
            <a:ext cx="10447736" cy="10287001"/>
          </a:xfrm>
          <a:prstGeom prst="rect">
            <a:avLst/>
          </a:prstGeom>
        </p:spPr>
        <p:txBody>
          <a:bodyPr tIns="45719" bIns="45719">
            <a:noAutofit/>
          </a:bodyPr>
          <a:lstStyle/>
          <a:p>
            <a:pPr/>
          </a:p>
        </p:txBody>
      </p:sp>
      <p:sp>
        <p:nvSpPr>
          <p:cNvPr id="93" name="Shape 93"/>
          <p:cNvSpPr/>
          <p:nvPr>
            <p:ph type="pic" sz="quarter" idx="14"/>
          </p:nvPr>
        </p:nvSpPr>
        <p:spPr>
          <a:xfrm>
            <a:off x="14478000" y="803671"/>
            <a:ext cx="6054329" cy="5054204"/>
          </a:xfrm>
          <a:prstGeom prst="rect">
            <a:avLst/>
          </a:prstGeom>
        </p:spPr>
        <p:txBody>
          <a:bodyPr tIns="45719" bIns="45719">
            <a:noAutofit/>
          </a:bodyPr>
          <a:lstStyle/>
          <a:p>
            <a:pPr/>
          </a:p>
        </p:txBody>
      </p:sp>
      <p:sp>
        <p:nvSpPr>
          <p:cNvPr id="94" name="Shape 94"/>
          <p:cNvSpPr/>
          <p:nvPr>
            <p:ph type="pic" sz="quarter" idx="15"/>
          </p:nvPr>
        </p:nvSpPr>
        <p:spPr>
          <a:xfrm>
            <a:off x="14478000" y="6036468"/>
            <a:ext cx="6054329" cy="5054204"/>
          </a:xfrm>
          <a:prstGeom prst="rect">
            <a:avLst/>
          </a:prstGeom>
        </p:spPr>
        <p:txBody>
          <a:bodyPr tIns="45719" bIns="45719">
            <a:noAutofit/>
          </a:bodyPr>
          <a:lstStyle/>
          <a:p>
            <a:pPr/>
          </a:p>
        </p:txBody>
      </p:sp>
      <p:sp>
        <p:nvSpPr>
          <p:cNvPr id="95" name="Shape 95"/>
          <p:cNvSpPr/>
          <p:nvPr>
            <p:ph type="body" sz="quarter" idx="1"/>
          </p:nvPr>
        </p:nvSpPr>
        <p:spPr>
          <a:xfrm>
            <a:off x="3851671" y="11322843"/>
            <a:ext cx="16680658" cy="1875236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821531">
              <a:spcBef>
                <a:spcPts val="1900"/>
              </a:spcBef>
              <a:buSzTx/>
              <a:buFontTx/>
              <a:buNone/>
              <a:defRPr spc="38" sz="3800">
                <a:solidFill>
                  <a:srgbClr val="5C5C5C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defTabSz="821531">
              <a:spcBef>
                <a:spcPts val="1900"/>
              </a:spcBef>
              <a:buSzTx/>
              <a:buFontTx/>
              <a:buNone/>
              <a:defRPr spc="38" sz="3800">
                <a:solidFill>
                  <a:srgbClr val="5C5C5C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defTabSz="821531">
              <a:spcBef>
                <a:spcPts val="1900"/>
              </a:spcBef>
              <a:buSzTx/>
              <a:buFontTx/>
              <a:buNone/>
              <a:defRPr spc="38" sz="3800">
                <a:solidFill>
                  <a:srgbClr val="5C5C5C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defTabSz="821531">
              <a:spcBef>
                <a:spcPts val="1900"/>
              </a:spcBef>
              <a:buSzTx/>
              <a:buFontTx/>
              <a:buNone/>
              <a:defRPr spc="38" sz="3800">
                <a:solidFill>
                  <a:srgbClr val="5C5C5C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defTabSz="821531">
              <a:spcBef>
                <a:spcPts val="1900"/>
              </a:spcBef>
              <a:buSzTx/>
              <a:buFontTx/>
              <a:buNone/>
              <a:defRPr spc="38" sz="3800">
                <a:solidFill>
                  <a:srgbClr val="5C5C5C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" name="Shape 96"/>
          <p:cNvSpPr/>
          <p:nvPr>
            <p:ph type="sldNum" sz="quarter" idx="2"/>
          </p:nvPr>
        </p:nvSpPr>
        <p:spPr>
          <a:xfrm>
            <a:off x="20048228" y="12930187"/>
            <a:ext cx="423789" cy="473076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200">
                <a:solidFill>
                  <a:srgbClr val="74767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5959"/>
            </a:gs>
            <a:gs pos="48000">
              <a:srgbClr val="0D0D0D"/>
            </a:gs>
            <a:gs pos="100000">
              <a:srgbClr val="262626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66513" y="2537519"/>
            <a:ext cx="15850975" cy="374326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/>
        </p:nvSpPr>
        <p:spPr>
          <a:xfrm>
            <a:off x="8125854" y="8010128"/>
            <a:ext cx="8132288" cy="3942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ctr" defTabSz="1828800">
              <a:spcBef>
                <a:spcPts val="0"/>
              </a:spcBef>
              <a:defRPr spc="0" sz="64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19 - 20 August 2016</a:t>
            </a:r>
          </a:p>
          <a:p>
            <a:pPr algn="ctr" defTabSz="1828800">
              <a:spcBef>
                <a:spcPts val="0"/>
              </a:spcBef>
              <a:defRPr spc="0" sz="64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Bangalore</a:t>
            </a:r>
          </a:p>
          <a:p>
            <a:pPr algn="ctr" defTabSz="1828800">
              <a:spcBef>
                <a:spcPts val="0"/>
              </a:spcBef>
              <a:defRPr spc="0" sz="64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  <a:p>
            <a:pPr algn="ctr" defTabSz="1828800">
              <a:spcBef>
                <a:spcPts val="0"/>
              </a:spcBef>
              <a:defRPr spc="0" sz="6400" u="sng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www.xpconference.in</a:t>
            </a:r>
          </a:p>
        </p:txBody>
      </p:sp>
      <p:sp>
        <p:nvSpPr>
          <p:cNvPr id="4" name="Shape 4"/>
          <p:cNvSpPr/>
          <p:nvPr>
            <p:ph type="title"/>
          </p:nvPr>
        </p:nvSpPr>
        <p:spPr>
          <a:xfrm>
            <a:off x="1219200" y="184149"/>
            <a:ext cx="21945600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Shape 5"/>
          <p:cNvSpPr/>
          <p:nvPr>
            <p:ph type="body" idx="1"/>
          </p:nvPr>
        </p:nvSpPr>
        <p:spPr>
          <a:xfrm>
            <a:off x="1219200" y="3200400"/>
            <a:ext cx="21945600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/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 anchor="ctr">
            <a:spAutoFit/>
          </a:bodyPr>
          <a:lstStyle>
            <a:lvl1pPr algn="r" defTabSz="1828800">
              <a:spcBef>
                <a:spcPts val="0"/>
              </a:spcBef>
              <a:defRPr spc="0"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transition xmlns:p14="http://schemas.microsoft.com/office/powerpoint/2010/main" spd="med" advClick="1"/>
  <p:txStyles>
    <p:titleStyle>
      <a:lvl1pPr marL="0" marR="0" indent="0" algn="ct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E46C0A"/>
          </a:solidFill>
          <a:uFillTx/>
          <a:latin typeface="Gill Sans MT"/>
          <a:ea typeface="Gill Sans MT"/>
          <a:cs typeface="Gill Sans MT"/>
          <a:sym typeface="Gill Sans MT"/>
        </a:defRPr>
      </a:lvl1pPr>
      <a:lvl2pPr marL="0" marR="0" indent="0" algn="ct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E46C0A"/>
          </a:solidFill>
          <a:uFillTx/>
          <a:latin typeface="Gill Sans MT"/>
          <a:ea typeface="Gill Sans MT"/>
          <a:cs typeface="Gill Sans MT"/>
          <a:sym typeface="Gill Sans MT"/>
        </a:defRPr>
      </a:lvl2pPr>
      <a:lvl3pPr marL="0" marR="0" indent="0" algn="ct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E46C0A"/>
          </a:solidFill>
          <a:uFillTx/>
          <a:latin typeface="Gill Sans MT"/>
          <a:ea typeface="Gill Sans MT"/>
          <a:cs typeface="Gill Sans MT"/>
          <a:sym typeface="Gill Sans MT"/>
        </a:defRPr>
      </a:lvl3pPr>
      <a:lvl4pPr marL="0" marR="0" indent="0" algn="ct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E46C0A"/>
          </a:solidFill>
          <a:uFillTx/>
          <a:latin typeface="Gill Sans MT"/>
          <a:ea typeface="Gill Sans MT"/>
          <a:cs typeface="Gill Sans MT"/>
          <a:sym typeface="Gill Sans MT"/>
        </a:defRPr>
      </a:lvl4pPr>
      <a:lvl5pPr marL="0" marR="0" indent="0" algn="ct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E46C0A"/>
          </a:solidFill>
          <a:uFillTx/>
          <a:latin typeface="Gill Sans MT"/>
          <a:ea typeface="Gill Sans MT"/>
          <a:cs typeface="Gill Sans MT"/>
          <a:sym typeface="Gill Sans MT"/>
        </a:defRPr>
      </a:lvl5pPr>
      <a:lvl6pPr marL="0" marR="0" indent="0" algn="ct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E46C0A"/>
          </a:solidFill>
          <a:uFillTx/>
          <a:latin typeface="Gill Sans MT"/>
          <a:ea typeface="Gill Sans MT"/>
          <a:cs typeface="Gill Sans MT"/>
          <a:sym typeface="Gill Sans MT"/>
        </a:defRPr>
      </a:lvl6pPr>
      <a:lvl7pPr marL="0" marR="0" indent="0" algn="ct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E46C0A"/>
          </a:solidFill>
          <a:uFillTx/>
          <a:latin typeface="Gill Sans MT"/>
          <a:ea typeface="Gill Sans MT"/>
          <a:cs typeface="Gill Sans MT"/>
          <a:sym typeface="Gill Sans MT"/>
        </a:defRPr>
      </a:lvl7pPr>
      <a:lvl8pPr marL="0" marR="0" indent="0" algn="ct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E46C0A"/>
          </a:solidFill>
          <a:uFillTx/>
          <a:latin typeface="Gill Sans MT"/>
          <a:ea typeface="Gill Sans MT"/>
          <a:cs typeface="Gill Sans MT"/>
          <a:sym typeface="Gill Sans MT"/>
        </a:defRPr>
      </a:lvl8pPr>
      <a:lvl9pPr marL="0" marR="0" indent="0" algn="ct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E46C0A"/>
          </a:solidFill>
          <a:uFillTx/>
          <a:latin typeface="Gill Sans MT"/>
          <a:ea typeface="Gill Sans MT"/>
          <a:cs typeface="Gill Sans MT"/>
          <a:sym typeface="Gill Sans MT"/>
        </a:defRPr>
      </a:lvl9pPr>
    </p:titleStyle>
    <p:bodyStyle>
      <a:lvl1pPr marL="685800" marR="0" indent="-685800" algn="l" defTabSz="18288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6400" u="none">
          <a:ln>
            <a:noFill/>
          </a:ln>
          <a:solidFill>
            <a:srgbClr val="262626"/>
          </a:solidFill>
          <a:uFillTx/>
          <a:latin typeface="Gill Sans MT"/>
          <a:ea typeface="Gill Sans MT"/>
          <a:cs typeface="Gill Sans MT"/>
          <a:sym typeface="Gill Sans MT"/>
        </a:defRPr>
      </a:lvl1pPr>
      <a:lvl2pPr marL="1110342" marR="0" indent="-653142" algn="l" defTabSz="18288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6400" u="none">
          <a:ln>
            <a:noFill/>
          </a:ln>
          <a:solidFill>
            <a:srgbClr val="262626"/>
          </a:solidFill>
          <a:uFillTx/>
          <a:latin typeface="Gill Sans MT"/>
          <a:ea typeface="Gill Sans MT"/>
          <a:cs typeface="Gill Sans MT"/>
          <a:sym typeface="Gill Sans MT"/>
        </a:defRPr>
      </a:lvl2pPr>
      <a:lvl3pPr marL="1524000" marR="0" indent="-609600" algn="l" defTabSz="18288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6400" u="none">
          <a:ln>
            <a:noFill/>
          </a:ln>
          <a:solidFill>
            <a:srgbClr val="262626"/>
          </a:solidFill>
          <a:uFillTx/>
          <a:latin typeface="Gill Sans MT"/>
          <a:ea typeface="Gill Sans MT"/>
          <a:cs typeface="Gill Sans MT"/>
          <a:sym typeface="Gill Sans MT"/>
        </a:defRPr>
      </a:lvl3pPr>
      <a:lvl4pPr marL="2103120" marR="0" indent="-731520" algn="l" defTabSz="18288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6400" u="none">
          <a:ln>
            <a:noFill/>
          </a:ln>
          <a:solidFill>
            <a:srgbClr val="262626"/>
          </a:solidFill>
          <a:uFillTx/>
          <a:latin typeface="Gill Sans MT"/>
          <a:ea typeface="Gill Sans MT"/>
          <a:cs typeface="Gill Sans MT"/>
          <a:sym typeface="Gill Sans MT"/>
        </a:defRPr>
      </a:lvl4pPr>
      <a:lvl5pPr marL="2560320" marR="0" indent="-731520" algn="l" defTabSz="18288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6400" u="none">
          <a:ln>
            <a:noFill/>
          </a:ln>
          <a:solidFill>
            <a:srgbClr val="262626"/>
          </a:solidFill>
          <a:uFillTx/>
          <a:latin typeface="Gill Sans MT"/>
          <a:ea typeface="Gill Sans MT"/>
          <a:cs typeface="Gill Sans MT"/>
          <a:sym typeface="Gill Sans MT"/>
        </a:defRPr>
      </a:lvl5pPr>
      <a:lvl6pPr marL="3017520" marR="0" indent="-731520" algn="l" defTabSz="18288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6400" u="none">
          <a:ln>
            <a:noFill/>
          </a:ln>
          <a:solidFill>
            <a:srgbClr val="262626"/>
          </a:solidFill>
          <a:uFillTx/>
          <a:latin typeface="Gill Sans MT"/>
          <a:ea typeface="Gill Sans MT"/>
          <a:cs typeface="Gill Sans MT"/>
          <a:sym typeface="Gill Sans MT"/>
        </a:defRPr>
      </a:lvl6pPr>
      <a:lvl7pPr marL="3474720" marR="0" indent="-731520" algn="l" defTabSz="18288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6400" u="none">
          <a:ln>
            <a:noFill/>
          </a:ln>
          <a:solidFill>
            <a:srgbClr val="262626"/>
          </a:solidFill>
          <a:uFillTx/>
          <a:latin typeface="Gill Sans MT"/>
          <a:ea typeface="Gill Sans MT"/>
          <a:cs typeface="Gill Sans MT"/>
          <a:sym typeface="Gill Sans MT"/>
        </a:defRPr>
      </a:lvl7pPr>
      <a:lvl8pPr marL="3931920" marR="0" indent="-731520" algn="l" defTabSz="18288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6400" u="none">
          <a:ln>
            <a:noFill/>
          </a:ln>
          <a:solidFill>
            <a:srgbClr val="262626"/>
          </a:solidFill>
          <a:uFillTx/>
          <a:latin typeface="Gill Sans MT"/>
          <a:ea typeface="Gill Sans MT"/>
          <a:cs typeface="Gill Sans MT"/>
          <a:sym typeface="Gill Sans MT"/>
        </a:defRPr>
      </a:lvl8pPr>
      <a:lvl9pPr marL="4389120" marR="0" indent="-731520" algn="l" defTabSz="18288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6400" u="none">
          <a:ln>
            <a:noFill/>
          </a:ln>
          <a:solidFill>
            <a:srgbClr val="262626"/>
          </a:solidFill>
          <a:uFillTx/>
          <a:latin typeface="Gill Sans MT"/>
          <a:ea typeface="Gill Sans MT"/>
          <a:cs typeface="Gill Sans MT"/>
          <a:sym typeface="Gill Sans MT"/>
        </a:defRPr>
      </a:lvl9pPr>
    </p:bodyStyle>
    <p:otherStyle>
      <a:lvl1pPr marL="0" marR="0" indent="0" algn="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tif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15.tif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11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confessionsofanagilecoach.blogspot.com" TargetMode="Externa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Relationship Id="rId3" Type="http://schemas.openxmlformats.org/officeDocument/2006/relationships/image" Target="../media/image17.tif"/><Relationship Id="rId4" Type="http://schemas.openxmlformats.org/officeDocument/2006/relationships/image" Target="../media/image2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1.xml"/><Relationship Id="rId3" Type="http://schemas.openxmlformats.org/officeDocument/2006/relationships/image" Target="../media/image2.tif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comments" Target="../comments/comment2.xml"/><Relationship Id="rId3" Type="http://schemas.openxmlformats.org/officeDocument/2006/relationships/image" Target="../media/image4.t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asted-image.tiff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361" t="0" r="2361" b="0"/>
          <a:stretch>
            <a:fillRect/>
          </a:stretch>
        </p:blipFill>
        <p:spPr>
          <a:xfrm>
            <a:off x="950902" y="1034757"/>
            <a:ext cx="11151802" cy="11646486"/>
          </a:xfrm>
          <a:prstGeom prst="rect">
            <a:avLst/>
          </a:prstGeom>
        </p:spPr>
      </p:pic>
      <p:sp>
        <p:nvSpPr>
          <p:cNvPr id="195" name="Shape 195"/>
          <p:cNvSpPr/>
          <p:nvPr>
            <p:ph type="body" idx="14"/>
          </p:nvPr>
        </p:nvSpPr>
        <p:spPr>
          <a:xfrm>
            <a:off x="14707090" y="2214562"/>
            <a:ext cx="7590235" cy="1"/>
          </a:xfrm>
          <a:prstGeom prst="line">
            <a:avLst/>
          </a:prstGeom>
        </p:spPr>
        <p:txBody>
          <a:bodyPr/>
          <a:lstStyle/>
          <a:p>
            <a:pPr marL="0" indent="0" defTabSz="642937">
              <a:spcBef>
                <a:spcPts val="0"/>
              </a:spcBef>
              <a:buSzTx/>
              <a:buFontTx/>
              <a:buNone/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6" name="Shape 196"/>
          <p:cNvSpPr/>
          <p:nvPr>
            <p:ph type="title"/>
          </p:nvPr>
        </p:nvSpPr>
        <p:spPr>
          <a:xfrm>
            <a:off x="14707090" y="1017984"/>
            <a:ext cx="7590235" cy="1017985"/>
          </a:xfrm>
          <a:prstGeom prst="rect">
            <a:avLst/>
          </a:prstGeom>
        </p:spPr>
        <p:txBody>
          <a:bodyPr/>
          <a:lstStyle>
            <a:lvl1pPr defTabSz="394334">
              <a:spcBef>
                <a:spcPts val="1500"/>
              </a:spcBef>
              <a:defRPr sz="3455"/>
            </a:lvl1pPr>
          </a:lstStyle>
          <a:p>
            <a:pPr/>
            <a:r>
              <a:t>Which of the following is allowed in a unit test:</a:t>
            </a:r>
          </a:p>
        </p:txBody>
      </p:sp>
      <p:sp>
        <p:nvSpPr>
          <p:cNvPr id="197" name="Shape 197"/>
          <p:cNvSpPr/>
          <p:nvPr>
            <p:ph type="body" sz="half" idx="1"/>
          </p:nvPr>
        </p:nvSpPr>
        <p:spPr>
          <a:xfrm>
            <a:off x="14707090" y="2536031"/>
            <a:ext cx="7590235" cy="10161985"/>
          </a:xfrm>
          <a:prstGeom prst="rect">
            <a:avLst/>
          </a:prstGeom>
        </p:spPr>
        <p:txBody>
          <a:bodyPr/>
          <a:lstStyle/>
          <a:p>
            <a:pPr lvl="1" marL="1250156" indent="-678656">
              <a:buSzPct val="100000"/>
              <a:buFontTx/>
              <a:buAutoNum type="arabicPeriod" startAt="1"/>
            </a:pPr>
            <a:r>
              <a:t>Network access, </a:t>
            </a:r>
          </a:p>
          <a:p>
            <a:pPr lvl="1" marL="1250156" indent="-678656">
              <a:buSzPct val="100000"/>
              <a:buFontTx/>
              <a:buAutoNum type="arabicPeriod" startAt="1"/>
            </a:pPr>
            <a:r>
              <a:t>File access, </a:t>
            </a:r>
          </a:p>
          <a:p>
            <a:pPr lvl="1" marL="1250156" indent="-678656">
              <a:buSzPct val="100000"/>
              <a:buFontTx/>
              <a:buAutoNum type="arabicPeriod" startAt="1"/>
            </a:pPr>
            <a:r>
              <a:t>hardware clock, or </a:t>
            </a:r>
          </a:p>
          <a:p>
            <a:pPr lvl="1" marL="1250156" indent="-678656">
              <a:buSzPct val="100000"/>
              <a:buFontTx/>
              <a:buAutoNum type="arabicPeriod" startAt="1"/>
            </a:pPr>
            <a:r>
              <a:t>DB access. </a:t>
            </a:r>
          </a:p>
          <a:p>
            <a:pPr marL="558006" indent="-558006"/>
            <a:r>
              <a:t>Is using an in-memory DB a suitable unit test strategy?</a:t>
            </a:r>
          </a:p>
        </p:txBody>
      </p:sp>
      <p:sp>
        <p:nvSpPr>
          <p:cNvPr id="198" name="Shape 198"/>
          <p:cNvSpPr/>
          <p:nvPr/>
        </p:nvSpPr>
        <p:spPr>
          <a:xfrm>
            <a:off x="2616058" y="340450"/>
            <a:ext cx="6701765" cy="1052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200"/>
              </a:spcBef>
              <a:defRPr cap="all" spc="0" sz="7200">
                <a:solidFill>
                  <a:srgbClr val="747676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Deadly Unit test sins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2000"/>
                                        <p:tgtEl>
                                          <p:spTgt spid="19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2000"/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2000"/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2000"/>
                                        <p:tgtEl>
                                          <p:spTgt spid="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2000"/>
                                        <p:tgtEl>
                                          <p:spTgt spid="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0" dur="2000"/>
                                        <p:tgtEl>
                                          <p:spTgt spid="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9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pasted-image.tiff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5989" t="0" r="5989" b="0"/>
          <a:stretch>
            <a:fillRect/>
          </a:stretch>
        </p:blipFill>
        <p:spPr>
          <a:xfrm>
            <a:off x="3285628" y="1407292"/>
            <a:ext cx="7668275" cy="11615847"/>
          </a:xfrm>
          <a:prstGeom prst="rect">
            <a:avLst/>
          </a:prstGeom>
        </p:spPr>
      </p:pic>
      <p:sp>
        <p:nvSpPr>
          <p:cNvPr id="201" name="Shape 201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642937">
              <a:spcBef>
                <a:spcPts val="0"/>
              </a:spcBef>
              <a:buSzTx/>
              <a:buFontTx/>
              <a:buNone/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2" name="Shape 2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88669">
              <a:spcBef>
                <a:spcPts val="3100"/>
              </a:spcBef>
              <a:defRPr sz="6911"/>
            </a:lvl1pPr>
          </a:lstStyle>
          <a:p>
            <a:pPr/>
            <a:r>
              <a:t>answer the following</a:t>
            </a:r>
          </a:p>
        </p:txBody>
      </p:sp>
      <p:sp>
        <p:nvSpPr>
          <p:cNvPr id="203" name="Shape 203"/>
          <p:cNvSpPr/>
          <p:nvPr>
            <p:ph type="body" sz="half" idx="1"/>
          </p:nvPr>
        </p:nvSpPr>
        <p:spPr>
          <a:xfrm>
            <a:off x="12535041" y="2393156"/>
            <a:ext cx="7590236" cy="10161985"/>
          </a:xfrm>
          <a:prstGeom prst="rect">
            <a:avLst/>
          </a:prstGeom>
        </p:spPr>
        <p:txBody>
          <a:bodyPr/>
          <a:lstStyle/>
          <a:p>
            <a:pPr lvl="1"/>
            <a:r>
              <a:t>Using Spring for dependency injection requires the use of what configuration file?</a:t>
            </a:r>
          </a:p>
          <a:p>
            <a:pPr lvl="1"/>
            <a:r>
              <a:t>For writing system tests, is it an acceptable strategy to require this file?</a:t>
            </a:r>
          </a:p>
          <a:p>
            <a:pPr lvl="1"/>
            <a:r>
              <a:t>For writing unit tests, is it an acceptable strategy to require this file?</a:t>
            </a:r>
          </a:p>
          <a:p>
            <a:pPr lvl="1"/>
            <a:r>
              <a:t>What's an alternative strategy for unit testing code that uses Spring?</a:t>
            </a:r>
          </a:p>
        </p:txBody>
      </p:sp>
      <p:sp>
        <p:nvSpPr>
          <p:cNvPr id="204" name="Shape 204"/>
          <p:cNvSpPr/>
          <p:nvPr/>
        </p:nvSpPr>
        <p:spPr>
          <a:xfrm>
            <a:off x="5225145" y="438857"/>
            <a:ext cx="5031157" cy="1052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200"/>
              </a:spcBef>
              <a:defRPr cap="all" spc="0" sz="7200">
                <a:solidFill>
                  <a:srgbClr val="747676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Spring and TDD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0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0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0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pasted-image.tiff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5739" t="0" r="5739" b="0"/>
          <a:stretch>
            <a:fillRect/>
          </a:stretch>
        </p:blipFill>
        <p:spPr>
          <a:xfrm>
            <a:off x="6660253" y="739232"/>
            <a:ext cx="10690019" cy="8017515"/>
          </a:xfrm>
          <a:prstGeom prst="rect">
            <a:avLst/>
          </a:prstGeom>
        </p:spPr>
      </p:pic>
      <p:sp>
        <p:nvSpPr>
          <p:cNvPr id="207" name="Shape 207"/>
          <p:cNvSpPr/>
          <p:nvPr>
            <p:ph type="body" idx="14"/>
          </p:nvPr>
        </p:nvSpPr>
        <p:spPr>
          <a:xfrm>
            <a:off x="3047999" y="8756544"/>
            <a:ext cx="18288001" cy="5072064"/>
          </a:xfrm>
          <a:prstGeom prst="rect">
            <a:avLst/>
          </a:prstGeom>
        </p:spPr>
        <p:txBody>
          <a:bodyPr/>
          <a:lstStyle/>
          <a:p>
            <a:pPr marL="0" indent="0" algn="ctr" defTabSz="821531">
              <a:spcBef>
                <a:spcPts val="0"/>
              </a:spcBef>
              <a:buSzTx/>
              <a:buFontTx/>
              <a:buNone/>
              <a:defRPr sz="3200">
                <a:solidFill>
                  <a:srgbClr val="5C5C5C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08" name="Shape 208"/>
          <p:cNvSpPr/>
          <p:nvPr>
            <p:ph type="body" idx="15"/>
          </p:nvPr>
        </p:nvSpPr>
        <p:spPr>
          <a:xfrm flipV="1">
            <a:off x="3851671" y="11846212"/>
            <a:ext cx="16698517" cy="3"/>
          </a:xfrm>
          <a:prstGeom prst="line">
            <a:avLst/>
          </a:prstGeom>
        </p:spPr>
        <p:txBody>
          <a:bodyPr/>
          <a:lstStyle/>
          <a:p>
            <a:pPr marL="0" indent="0" defTabSz="642937">
              <a:spcBef>
                <a:spcPts val="0"/>
              </a:spcBef>
              <a:buSzTx/>
              <a:buFontTx/>
              <a:buNone/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9" name="Shape 209"/>
          <p:cNvSpPr/>
          <p:nvPr>
            <p:ph type="title"/>
          </p:nvPr>
        </p:nvSpPr>
        <p:spPr>
          <a:xfrm>
            <a:off x="3851671" y="8952997"/>
            <a:ext cx="16680658" cy="3107532"/>
          </a:xfrm>
          <a:prstGeom prst="rect">
            <a:avLst/>
          </a:prstGeom>
        </p:spPr>
        <p:txBody>
          <a:bodyPr/>
          <a:lstStyle/>
          <a:p>
            <a:pPr/>
            <a:r>
              <a:t>Back end</a:t>
            </a:r>
          </a:p>
        </p:txBody>
      </p:sp>
      <p:sp>
        <p:nvSpPr>
          <p:cNvPr id="210" name="Shape 210"/>
          <p:cNvSpPr/>
          <p:nvPr>
            <p:ph type="body" sz="quarter" idx="1"/>
          </p:nvPr>
        </p:nvSpPr>
        <p:spPr>
          <a:xfrm>
            <a:off x="3851671" y="11917653"/>
            <a:ext cx="16680658" cy="1732361"/>
          </a:xfrm>
          <a:prstGeom prst="rect">
            <a:avLst/>
          </a:prstGeom>
        </p:spPr>
        <p:txBody>
          <a:bodyPr/>
          <a:lstStyle/>
          <a:p>
            <a:pPr/>
            <a:r>
              <a:t>The "develop docs before the code" tier.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asted-image.tiff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8418" t="0" r="471" b="0"/>
          <a:stretch>
            <a:fillRect/>
          </a:stretch>
        </p:blipFill>
        <p:spPr>
          <a:xfrm>
            <a:off x="318851" y="656672"/>
            <a:ext cx="14199356" cy="11688722"/>
          </a:xfrm>
          <a:prstGeom prst="rect">
            <a:avLst/>
          </a:prstGeom>
        </p:spPr>
      </p:pic>
      <p:sp>
        <p:nvSpPr>
          <p:cNvPr id="213" name="Shape 213"/>
          <p:cNvSpPr/>
          <p:nvPr>
            <p:ph type="body" idx="14"/>
          </p:nvPr>
        </p:nvSpPr>
        <p:spPr>
          <a:xfrm>
            <a:off x="15185417" y="2214562"/>
            <a:ext cx="7590235" cy="1"/>
          </a:xfrm>
          <a:prstGeom prst="line">
            <a:avLst/>
          </a:prstGeom>
        </p:spPr>
        <p:txBody>
          <a:bodyPr/>
          <a:lstStyle/>
          <a:p>
            <a:pPr marL="0" indent="0" defTabSz="642937">
              <a:spcBef>
                <a:spcPts val="0"/>
              </a:spcBef>
              <a:buSzTx/>
              <a:buFontTx/>
              <a:buNone/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4" name="Shape 214"/>
          <p:cNvSpPr/>
          <p:nvPr>
            <p:ph type="title"/>
          </p:nvPr>
        </p:nvSpPr>
        <p:spPr>
          <a:xfrm>
            <a:off x="15185417" y="1017984"/>
            <a:ext cx="7590235" cy="1017985"/>
          </a:xfrm>
          <a:prstGeom prst="rect">
            <a:avLst/>
          </a:prstGeom>
        </p:spPr>
        <p:txBody>
          <a:bodyPr/>
          <a:lstStyle>
            <a:lvl1pPr defTabSz="369689">
              <a:spcBef>
                <a:spcPts val="1400"/>
              </a:spcBef>
              <a:defRPr sz="3239"/>
            </a:lvl1pPr>
          </a:lstStyle>
          <a:p>
            <a:pPr/>
            <a:r>
              <a:t>Which of the following describes emergent design:</a:t>
            </a:r>
          </a:p>
        </p:txBody>
      </p:sp>
      <p:sp>
        <p:nvSpPr>
          <p:cNvPr id="215" name="Shape 215"/>
          <p:cNvSpPr/>
          <p:nvPr>
            <p:ph type="body" sz="half" idx="1"/>
          </p:nvPr>
        </p:nvSpPr>
        <p:spPr>
          <a:xfrm>
            <a:off x="15185417" y="2536031"/>
            <a:ext cx="7590235" cy="10161985"/>
          </a:xfrm>
          <a:prstGeom prst="rect">
            <a:avLst/>
          </a:prstGeom>
        </p:spPr>
        <p:txBody>
          <a:bodyPr/>
          <a:lstStyle/>
          <a:p>
            <a:pPr marL="678656" indent="-678656">
              <a:buSzPct val="100000"/>
              <a:buFontTx/>
              <a:buAutoNum type="arabicPeriod" startAt="1"/>
            </a:pPr>
            <a:r>
              <a:t>Defining schema a year in advance;</a:t>
            </a:r>
          </a:p>
          <a:p>
            <a:pPr marL="678656" indent="-678656">
              <a:buSzPct val="100000"/>
              <a:buFontTx/>
              <a:buAutoNum type="arabicPeriod" startAt="1"/>
            </a:pPr>
            <a:r>
              <a:t>Defining schema a month in advance;</a:t>
            </a:r>
          </a:p>
          <a:p>
            <a:pPr marL="678656" indent="-678656">
              <a:buSzPct val="100000"/>
              <a:buFontTx/>
              <a:buAutoNum type="arabicPeriod" startAt="1"/>
            </a:pPr>
            <a:r>
              <a:t>Defining schema a sprint in advance;</a:t>
            </a:r>
          </a:p>
          <a:p>
            <a:pPr marL="678656" indent="-678656">
              <a:buSzPct val="100000"/>
              <a:buFontTx/>
              <a:buAutoNum type="arabicPeriod" startAt="1"/>
            </a:pPr>
            <a:r>
              <a:t>Defining schema during the sprint; or</a:t>
            </a:r>
          </a:p>
          <a:p>
            <a:pPr marL="678656" indent="-678656">
              <a:buSzPct val="100000"/>
              <a:buFontTx/>
              <a:buAutoNum type="arabicPeriod" startAt="1"/>
            </a:pPr>
            <a:r>
              <a:t>All of the above.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1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pasted-image.tiff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00" t="0" r="100" b="0"/>
          <a:stretch>
            <a:fillRect/>
          </a:stretch>
        </p:blipFill>
        <p:spPr>
          <a:xfrm>
            <a:off x="647951" y="2058193"/>
            <a:ext cx="14370654" cy="9599712"/>
          </a:xfrm>
          <a:prstGeom prst="rect">
            <a:avLst/>
          </a:prstGeom>
        </p:spPr>
      </p:pic>
      <p:sp>
        <p:nvSpPr>
          <p:cNvPr id="218" name="Shape 218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642937">
              <a:spcBef>
                <a:spcPts val="0"/>
              </a:spcBef>
              <a:buSzTx/>
              <a:buFontTx/>
              <a:buNone/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9" name="Shape 2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77904">
              <a:spcBef>
                <a:spcPts val="1400"/>
              </a:spcBef>
              <a:defRPr sz="3312"/>
            </a:lvl1pPr>
          </a:lstStyle>
          <a:p>
            <a:pPr/>
            <a:r>
              <a:t>Which of the following supports emergent design:</a:t>
            </a:r>
          </a:p>
        </p:txBody>
      </p:sp>
      <p:sp>
        <p:nvSpPr>
          <p:cNvPr id="220" name="Shape 220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678656" indent="-678656">
              <a:buSzPct val="100000"/>
              <a:buFontTx/>
              <a:buAutoNum type="arabicPeriod" startAt="1"/>
            </a:pPr>
            <a:r>
              <a:t>Source control,</a:t>
            </a:r>
          </a:p>
          <a:p>
            <a:pPr marL="678656" indent="-678656">
              <a:buSzPct val="100000"/>
              <a:buFontTx/>
              <a:buAutoNum type="arabicPeriod" startAt="1"/>
            </a:pPr>
            <a:r>
              <a:t>Migration scripts,</a:t>
            </a:r>
          </a:p>
          <a:p>
            <a:pPr marL="678656" indent="-678656">
              <a:buSzPct val="100000"/>
              <a:buFontTx/>
              <a:buAutoNum type="arabicPeriod" startAt="1"/>
            </a:pPr>
            <a:r>
              <a:t>TDD, or</a:t>
            </a:r>
          </a:p>
          <a:p>
            <a:pPr marL="678656" indent="-678656">
              <a:buSzPct val="100000"/>
              <a:buFontTx/>
              <a:buAutoNum type="arabicPeriod" startAt="1"/>
            </a:pPr>
            <a:r>
              <a:t>All of the above?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500"/>
                                        <p:tgtEl>
                                          <p:spTgt spid="22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500"/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500"/>
                                        <p:tgtEl>
                                          <p:spTgt spid="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500"/>
                                        <p:tgtEl>
                                          <p:spTgt spid="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1500"/>
                                        <p:tgtEl>
                                          <p:spTgt spid="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2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642937">
              <a:spcBef>
                <a:spcPts val="0"/>
              </a:spcBef>
              <a:buSzTx/>
              <a:buFontTx/>
              <a:buNone/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3" name="Shape 2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53258">
              <a:spcBef>
                <a:spcPts val="1300"/>
              </a:spcBef>
              <a:defRPr sz="3096"/>
            </a:lvl1pPr>
          </a:lstStyle>
          <a:p>
            <a:pPr/>
            <a:r>
              <a:t>Which of the following is a suitable Unit Test strategy for stored procedures:</a:t>
            </a:r>
          </a:p>
        </p:txBody>
      </p:sp>
      <p:sp>
        <p:nvSpPr>
          <p:cNvPr id="224" name="Shape 224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678656" indent="-678656">
              <a:buSzPct val="100000"/>
              <a:buFontTx/>
              <a:buAutoNum type="arabicPeriod" startAt="1"/>
            </a:pPr>
            <a:r>
              <a:t>Tests written in C# and Nunit going over a data connection targeting a stored procedure;</a:t>
            </a:r>
          </a:p>
          <a:p>
            <a:pPr marL="678656" indent="-678656">
              <a:buSzPct val="100000"/>
              <a:buFontTx/>
              <a:buAutoNum type="arabicPeriod" startAt="1"/>
            </a:pPr>
            <a:r>
              <a:t>Tests written in a stored procedure language targeting a stored procedure;</a:t>
            </a:r>
          </a:p>
          <a:p>
            <a:pPr marL="678656" indent="-678656">
              <a:buSzPct val="100000"/>
              <a:buFontTx/>
              <a:buAutoNum type="arabicPeriod" startAt="1"/>
            </a:pPr>
            <a:r>
              <a:t>Tests written in C# and Selenium driving a web app, targeting a stored procedure; or </a:t>
            </a:r>
          </a:p>
          <a:p>
            <a:pPr marL="678656" indent="-678656">
              <a:buSzPct val="100000"/>
              <a:buFontTx/>
              <a:buAutoNum type="arabicPeriod" startAt="1"/>
            </a:pPr>
            <a:r>
              <a:t>You can't unit test the database so forget about it?</a:t>
            </a:r>
          </a:p>
        </p:txBody>
      </p:sp>
      <p:sp>
        <p:nvSpPr>
          <p:cNvPr id="225" name="Shape 225"/>
          <p:cNvSpPr/>
          <p:nvPr/>
        </p:nvSpPr>
        <p:spPr>
          <a:xfrm>
            <a:off x="1258027" y="3828653"/>
            <a:ext cx="13345290" cy="60586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pc="29" sz="300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CREATE OR REPLACE PROCEDURE truncit (</a:t>
            </a:r>
          </a:p>
          <a:p>
            <a:pPr>
              <a:defRPr spc="29" sz="300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   tab IN VARCHAR2,</a:t>
            </a:r>
          </a:p>
          <a:p>
            <a:pPr>
              <a:defRPr spc="29" sz="300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   sch IN VARCHAR2 := NULL</a:t>
            </a:r>
          </a:p>
          <a:p>
            <a:pPr>
              <a:defRPr spc="29" sz="300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)</a:t>
            </a:r>
          </a:p>
          <a:p>
            <a:pPr>
              <a:defRPr spc="29" sz="300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IS</a:t>
            </a:r>
          </a:p>
          <a:p>
            <a:pPr>
              <a:defRPr spc="29" sz="300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BEGIN</a:t>
            </a:r>
          </a:p>
          <a:p>
            <a:pPr>
              <a:defRPr spc="29" sz="300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   EXECUTE IMMEDIATE 'truncate table ' || NVL (sch, USER) || '.' || tab;</a:t>
            </a:r>
          </a:p>
          <a:p>
            <a:pPr>
              <a:defRPr spc="29" sz="300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END;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24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pasted-image.tiff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388" t="0" r="2402" b="0"/>
          <a:stretch>
            <a:fillRect/>
          </a:stretch>
        </p:blipFill>
        <p:spPr>
          <a:xfrm>
            <a:off x="120721" y="2741081"/>
            <a:ext cx="14996390" cy="9589923"/>
          </a:xfrm>
          <a:prstGeom prst="rect">
            <a:avLst/>
          </a:prstGeom>
        </p:spPr>
      </p:pic>
      <p:sp>
        <p:nvSpPr>
          <p:cNvPr id="228" name="Shape 228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642937">
              <a:spcBef>
                <a:spcPts val="0"/>
              </a:spcBef>
              <a:buSzTx/>
              <a:buFontTx/>
              <a:buNone/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9" name="Shape 2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88669">
              <a:spcBef>
                <a:spcPts val="3100"/>
              </a:spcBef>
              <a:defRPr sz="6911"/>
            </a:lvl1pPr>
          </a:lstStyle>
          <a:p>
            <a:pPr/>
            <a:r>
              <a:t>answer the following</a:t>
            </a:r>
          </a:p>
        </p:txBody>
      </p:sp>
      <p:sp>
        <p:nvSpPr>
          <p:cNvPr id="230" name="Shape 230"/>
          <p:cNvSpPr/>
          <p:nvPr>
            <p:ph type="body" sz="half" idx="1"/>
          </p:nvPr>
        </p:nvSpPr>
        <p:spPr>
          <a:xfrm>
            <a:off x="16055102" y="2393156"/>
            <a:ext cx="7590236" cy="10161985"/>
          </a:xfrm>
          <a:prstGeom prst="rect">
            <a:avLst/>
          </a:prstGeom>
        </p:spPr>
        <p:txBody>
          <a:bodyPr/>
          <a:lstStyle/>
          <a:p>
            <a:pPr lvl="1"/>
            <a:r>
              <a:t>Stored procedures typically are dependent on?</a:t>
            </a:r>
          </a:p>
          <a:p>
            <a:pPr lvl="1"/>
            <a:r>
              <a:t>For writing system tests, is it an acceptable strategy to require many tables and rows of data?</a:t>
            </a:r>
          </a:p>
          <a:p>
            <a:pPr lvl="1"/>
            <a:r>
              <a:t>For writing unit tests, is it an acceptable strategy to require many tables and rows of data?</a:t>
            </a:r>
          </a:p>
          <a:p>
            <a:pPr lvl="1"/>
            <a:r>
              <a:t>What's an alternative strategy for unit testing code in a stored procedure?</a:t>
            </a:r>
          </a:p>
        </p:txBody>
      </p:sp>
      <p:sp>
        <p:nvSpPr>
          <p:cNvPr id="231" name="Shape 231"/>
          <p:cNvSpPr/>
          <p:nvPr/>
        </p:nvSpPr>
        <p:spPr>
          <a:xfrm>
            <a:off x="6634721" y="1000877"/>
            <a:ext cx="6186958" cy="1052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200"/>
              </a:spcBef>
              <a:defRPr cap="all" spc="0" sz="7200">
                <a:solidFill>
                  <a:srgbClr val="747676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Data setup and TDD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3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3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30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asted-image.tiff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1631" t="0" r="21631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34" name="Shape 234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 defTabSz="821531">
              <a:spcBef>
                <a:spcPts val="0"/>
              </a:spcBef>
              <a:buSzTx/>
              <a:buFontTx/>
              <a:buNone/>
              <a:defRPr sz="3200">
                <a:solidFill>
                  <a:srgbClr val="5C5C5C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35" name="Shape 235"/>
          <p:cNvSpPr/>
          <p:nvPr>
            <p:ph type="body" idx="15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642937">
              <a:spcBef>
                <a:spcPts val="0"/>
              </a:spcBef>
              <a:buSzTx/>
              <a:buFontTx/>
              <a:buNone/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6" name="Shape 2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Front end </a:t>
            </a:r>
          </a:p>
        </p:txBody>
      </p:sp>
      <p:sp>
        <p:nvSpPr>
          <p:cNvPr id="237" name="Shape 2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"our code is too simple to unit test" tier.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pasted-image.tiff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56641" y="413235"/>
            <a:ext cx="13971743" cy="7149604"/>
          </a:xfrm>
          <a:prstGeom prst="rect">
            <a:avLst/>
          </a:prstGeom>
        </p:spPr>
      </p:pic>
      <p:sp>
        <p:nvSpPr>
          <p:cNvPr id="240" name="Shape 240"/>
          <p:cNvSpPr/>
          <p:nvPr>
            <p:ph type="body" idx="14"/>
          </p:nvPr>
        </p:nvSpPr>
        <p:spPr>
          <a:xfrm>
            <a:off x="15446322" y="2286000"/>
            <a:ext cx="7590236" cy="1"/>
          </a:xfrm>
          <a:prstGeom prst="line">
            <a:avLst/>
          </a:prstGeom>
        </p:spPr>
        <p:txBody>
          <a:bodyPr/>
          <a:lstStyle/>
          <a:p>
            <a:pPr marL="0" indent="0" defTabSz="642937">
              <a:spcBef>
                <a:spcPts val="0"/>
              </a:spcBef>
              <a:buSzTx/>
              <a:buFontTx/>
              <a:buNone/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1" name="Shape 241"/>
          <p:cNvSpPr/>
          <p:nvPr>
            <p:ph type="title"/>
          </p:nvPr>
        </p:nvSpPr>
        <p:spPr>
          <a:xfrm>
            <a:off x="15446322" y="1009054"/>
            <a:ext cx="7590236" cy="1017986"/>
          </a:xfrm>
          <a:prstGeom prst="rect">
            <a:avLst/>
          </a:prstGeom>
        </p:spPr>
        <p:txBody>
          <a:bodyPr/>
          <a:lstStyle>
            <a:lvl1pPr defTabSz="788669">
              <a:spcBef>
                <a:spcPts val="3100"/>
              </a:spcBef>
              <a:defRPr sz="6911"/>
            </a:lvl1pPr>
          </a:lstStyle>
          <a:p>
            <a:pPr/>
            <a:r>
              <a:t>can be unit tested</a:t>
            </a:r>
          </a:p>
        </p:txBody>
      </p:sp>
      <p:sp>
        <p:nvSpPr>
          <p:cNvPr id="242" name="Shape 242"/>
          <p:cNvSpPr/>
          <p:nvPr>
            <p:ph type="body" sz="half" idx="1"/>
          </p:nvPr>
        </p:nvSpPr>
        <p:spPr>
          <a:xfrm>
            <a:off x="15446322" y="2544960"/>
            <a:ext cx="7590236" cy="10161986"/>
          </a:xfrm>
          <a:prstGeom prst="rect">
            <a:avLst/>
          </a:prstGeom>
        </p:spPr>
        <p:txBody>
          <a:bodyPr/>
          <a:lstStyle/>
          <a:p>
            <a:pPr marL="558006" indent="-558006"/>
            <a:r>
              <a:t>Layout looks correct. (True/False)</a:t>
            </a:r>
          </a:p>
          <a:p>
            <a:pPr marL="558006" indent="-558006"/>
            <a:r>
              <a:t>Spelling of text is correct.</a:t>
            </a:r>
          </a:p>
          <a:p>
            <a:pPr marL="558006" indent="-558006"/>
            <a:r>
              <a:t>Form validation works.</a:t>
            </a:r>
          </a:p>
          <a:p>
            <a:pPr marL="558006" indent="-558006"/>
            <a:r>
              <a:t>Colors aren't clashing.</a:t>
            </a:r>
          </a:p>
          <a:p>
            <a:pPr marL="558006" indent="-558006"/>
            <a:r>
              <a:t>The page contains all the widgets.</a:t>
            </a:r>
          </a:p>
          <a:p>
            <a:pPr marL="558006" indent="-558006"/>
            <a:r>
              <a:t>Activating widgets causes reaction.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42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type="body" idx="14"/>
          </p:nvPr>
        </p:nvSpPr>
        <p:spPr>
          <a:xfrm>
            <a:off x="16055102" y="2227262"/>
            <a:ext cx="7590236" cy="1"/>
          </a:xfrm>
          <a:prstGeom prst="line">
            <a:avLst/>
          </a:prstGeom>
        </p:spPr>
        <p:txBody>
          <a:bodyPr/>
          <a:lstStyle/>
          <a:p>
            <a:pPr marL="0" indent="0" defTabSz="642937">
              <a:spcBef>
                <a:spcPts val="0"/>
              </a:spcBef>
              <a:buSzTx/>
              <a:buFontTx/>
              <a:buNone/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5" name="Shape 245"/>
          <p:cNvSpPr/>
          <p:nvPr>
            <p:ph type="title"/>
          </p:nvPr>
        </p:nvSpPr>
        <p:spPr>
          <a:xfrm>
            <a:off x="16055102" y="1030684"/>
            <a:ext cx="7590236" cy="1017985"/>
          </a:xfrm>
          <a:prstGeom prst="rect">
            <a:avLst/>
          </a:prstGeom>
        </p:spPr>
        <p:txBody>
          <a:bodyPr/>
          <a:lstStyle>
            <a:lvl1pPr defTabSz="788669">
              <a:spcBef>
                <a:spcPts val="3100"/>
              </a:spcBef>
              <a:defRPr sz="6911"/>
            </a:lvl1pPr>
          </a:lstStyle>
          <a:p>
            <a:pPr/>
            <a:r>
              <a:t>Fast feedback</a:t>
            </a:r>
          </a:p>
        </p:txBody>
      </p:sp>
      <p:sp>
        <p:nvSpPr>
          <p:cNvPr id="246" name="Shape 246"/>
          <p:cNvSpPr/>
          <p:nvPr>
            <p:ph type="body" sz="quarter" idx="1"/>
          </p:nvPr>
        </p:nvSpPr>
        <p:spPr>
          <a:xfrm>
            <a:off x="16055102" y="5087074"/>
            <a:ext cx="7590236" cy="8058168"/>
          </a:xfrm>
          <a:prstGeom prst="rect">
            <a:avLst/>
          </a:prstGeom>
        </p:spPr>
        <p:txBody>
          <a:bodyPr/>
          <a:lstStyle/>
          <a:p>
            <a:pPr/>
            <a:r>
              <a:t>True or false:</a:t>
            </a:r>
          </a:p>
          <a:p>
            <a:pPr lvl="1"/>
            <a:r>
              <a:t>Test First can be done to drive this all this code.</a:t>
            </a:r>
          </a:p>
          <a:p>
            <a:pPr/>
            <a:r>
              <a:t>What line of code must be system tested rather than unit tested?</a:t>
            </a:r>
          </a:p>
          <a:p>
            <a:pPr/>
            <a:r>
              <a:t>How many unit tests are needed to cover this code?</a:t>
            </a:r>
          </a:p>
          <a:p>
            <a:pPr/>
            <a:r>
              <a:t>What can refactoring would enable more unit tests?</a:t>
            </a:r>
          </a:p>
        </p:txBody>
      </p:sp>
      <p:sp>
        <p:nvSpPr>
          <p:cNvPr id="247" name="Shape 247"/>
          <p:cNvSpPr/>
          <p:nvPr/>
        </p:nvSpPr>
        <p:spPr>
          <a:xfrm>
            <a:off x="387210" y="1050528"/>
            <a:ext cx="19959470" cy="1161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pc="28" sz="280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var renderAllPurchases = function(purchases) </a:t>
            </a:r>
            <a:r>
              <a:rPr>
                <a:latin typeface="Iowan Old Style Bold"/>
                <a:ea typeface="Iowan Old Style Bold"/>
                <a:cs typeface="Iowan Old Style Bold"/>
                <a:sym typeface="Iowan Old Style Bold"/>
              </a:rPr>
              <a:t>{</a:t>
            </a:r>
          </a:p>
          <a:p>
            <a:pPr>
              <a:defRPr spc="28" sz="280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var purchasesMap = {};</a:t>
            </a:r>
          </a:p>
          <a:p>
            <a:pPr>
              <a:defRPr spc="28" sz="280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var allPurchasesList = $('ul.purchases-tile-list.all');</a:t>
            </a:r>
          </a:p>
          <a:p>
            <a:pPr>
              <a:defRPr spc="28" sz="280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var deferred = $.Deferred();</a:t>
            </a:r>
          </a:p>
          <a:p>
            <a:pPr lvl="1">
              <a:defRPr spc="28" sz="280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rPr>
                <a:latin typeface="Iowan Old Style Bold"/>
                <a:ea typeface="Iowan Old Style Bold"/>
                <a:cs typeface="Iowan Old Style Bold"/>
                <a:sym typeface="Iowan Old Style Bold"/>
              </a:rPr>
              <a:t>shopDust.render(</a:t>
            </a:r>
            <a:r>
              <a:t>'ui-purchases-tiles-template', { purchases: purchases, includeIds: true }, bundle).done(function(out) {</a:t>
            </a:r>
          </a:p>
          <a:p>
            <a:pPr lvl="1">
              <a:defRPr spc="28" sz="280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  $(allPurchasesList).empty().append(out).shopPaymentsTileList();</a:t>
            </a:r>
          </a:p>
          <a:p>
            <a:pPr lvl="1">
              <a:defRPr spc="28" sz="280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  // Create a map of the purchases (indexed by cust id)</a:t>
            </a:r>
          </a:p>
          <a:p>
            <a:pPr lvl="1">
              <a:defRPr spc="28" sz="280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  $.each(purchases, function(index, cust) {purchasesMap[cust.id] = cust;});</a:t>
            </a:r>
          </a:p>
          <a:p>
            <a:pPr lvl="1">
              <a:defRPr spc="28" sz="280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  // attach the purchases map to the document</a:t>
            </a:r>
          </a:p>
          <a:p>
            <a:pPr lvl="1">
              <a:defRPr spc="28" sz="280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  $(document).data('purchasesMap', purchasesMap);</a:t>
            </a:r>
          </a:p>
          <a:p>
            <a:pPr lvl="1">
              <a:defRPr spc="28" sz="280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  // toggle classes based on list contents</a:t>
            </a:r>
          </a:p>
          <a:p>
            <a:pPr lvl="1">
              <a:defRPr spc="28" sz="280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  setListClasses(allPurchasesList);</a:t>
            </a:r>
          </a:p>
          <a:p>
            <a:pPr lvl="1">
              <a:defRPr spc="28" sz="280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  deferred.resolve();</a:t>
            </a:r>
          </a:p>
          <a:p>
            <a:pPr lvl="1">
              <a:defRPr spc="28" sz="280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rPr>
                <a:latin typeface="Iowan Old Style Bold"/>
                <a:ea typeface="Iowan Old Style Bold"/>
                <a:cs typeface="Iowan Old Style Bold"/>
                <a:sym typeface="Iowan Old Style Bold"/>
              </a:rPr>
              <a:t>})</a:t>
            </a:r>
            <a:r>
              <a:t>;</a:t>
            </a:r>
          </a:p>
          <a:p>
            <a:pPr>
              <a:defRPr spc="28" sz="280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return deferred;</a:t>
            </a:r>
          </a:p>
          <a:p>
            <a:pPr>
              <a:defRPr spc="28" sz="2800">
                <a:latin typeface="Iowan Old Style Bold"/>
                <a:ea typeface="Iowan Old Style Bold"/>
                <a:cs typeface="Iowan Old Style Bold"/>
                <a:sym typeface="Iowan Old Style Bold"/>
              </a:defRPr>
            </a:pPr>
            <a:r>
              <a:t>};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4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body" idx="13"/>
          </p:nvPr>
        </p:nvSpPr>
        <p:spPr>
          <a:xfrm>
            <a:off x="6929226" y="7945093"/>
            <a:ext cx="16700316" cy="4"/>
          </a:xfrm>
          <a:prstGeom prst="line">
            <a:avLst/>
          </a:prstGeom>
        </p:spPr>
        <p:txBody>
          <a:bodyPr/>
          <a:lstStyle/>
          <a:p>
            <a:pPr marL="0" indent="0" defTabSz="642937">
              <a:spcBef>
                <a:spcPts val="0"/>
              </a:spcBef>
              <a:buSzTx/>
              <a:buFontTx/>
              <a:buNone/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0" name="Shape 150"/>
          <p:cNvSpPr/>
          <p:nvPr>
            <p:ph type="ctrTitle"/>
          </p:nvPr>
        </p:nvSpPr>
        <p:spPr>
          <a:xfrm>
            <a:off x="9939471" y="-404813"/>
            <a:ext cx="16680658" cy="7286626"/>
          </a:xfrm>
          <a:prstGeom prst="rect">
            <a:avLst/>
          </a:prstGeom>
        </p:spPr>
        <p:txBody>
          <a:bodyPr/>
          <a:lstStyle/>
          <a:p>
            <a:pPr/>
            <a:r>
              <a:t>Full Stack XP</a:t>
            </a:r>
          </a:p>
        </p:txBody>
      </p:sp>
      <p:sp>
        <p:nvSpPr>
          <p:cNvPr id="151" name="Shape 151"/>
          <p:cNvSpPr/>
          <p:nvPr>
            <p:ph type="subTitle" sz="half" idx="1"/>
          </p:nvPr>
        </p:nvSpPr>
        <p:spPr>
          <a:xfrm>
            <a:off x="9939471" y="8244046"/>
            <a:ext cx="16680658" cy="4589860"/>
          </a:xfrm>
          <a:prstGeom prst="rect">
            <a:avLst/>
          </a:prstGeom>
        </p:spPr>
        <p:txBody>
          <a:bodyPr/>
          <a:lstStyle/>
          <a:p>
            <a:pPr/>
            <a:r>
              <a:t>The Game Show!!!!</a:t>
            </a:r>
          </a:p>
        </p:txBody>
      </p:sp>
      <p:pic>
        <p:nvPicPr>
          <p:cNvPr id="152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277" y="63929"/>
            <a:ext cx="12751205" cy="95634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7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1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938581" y="297314"/>
            <a:ext cx="7316581" cy="8551368"/>
          </a:xfrm>
          <a:prstGeom prst="rect">
            <a:avLst/>
          </a:prstGeom>
        </p:spPr>
      </p:pic>
      <p:sp>
        <p:nvSpPr>
          <p:cNvPr id="250" name="Shape 250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642937">
              <a:spcBef>
                <a:spcPts val="0"/>
              </a:spcBef>
              <a:buSzTx/>
              <a:buFontTx/>
              <a:buNone/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51" name="Shape 2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88669">
              <a:spcBef>
                <a:spcPts val="3100"/>
              </a:spcBef>
              <a:defRPr sz="6911"/>
            </a:lvl1pPr>
          </a:lstStyle>
          <a:p>
            <a:pPr/>
            <a:r>
              <a:t>How many unit tests? </a:t>
            </a:r>
          </a:p>
        </p:txBody>
      </p:sp>
      <p:sp>
        <p:nvSpPr>
          <p:cNvPr id="252" name="Shape 252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test drive changing a CSS class, how many unit tests?</a:t>
            </a:r>
          </a:p>
          <a:p>
            <a:pPr/>
            <a:r>
              <a:t>To test drive changing HTML, how many unit tests?</a:t>
            </a:r>
          </a:p>
        </p:txBody>
      </p:sp>
      <p:pic>
        <p:nvPicPr>
          <p:cNvPr id="25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30011" y="4631370"/>
            <a:ext cx="8575619" cy="49312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50449" y="194765"/>
            <a:ext cx="4483101" cy="635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pasted-image.tiff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761451" y="3278828"/>
            <a:ext cx="13645661" cy="7257879"/>
          </a:xfrm>
          <a:prstGeom prst="rect">
            <a:avLst/>
          </a:prstGeom>
        </p:spPr>
      </p:pic>
      <p:sp>
        <p:nvSpPr>
          <p:cNvPr id="257" name="Shape 257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642937">
              <a:spcBef>
                <a:spcPts val="0"/>
              </a:spcBef>
              <a:buSzTx/>
              <a:buFontTx/>
              <a:buNone/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58" name="Shape 2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88669">
              <a:spcBef>
                <a:spcPts val="3100"/>
              </a:spcBef>
              <a:defRPr sz="6911"/>
            </a:lvl1pPr>
          </a:lstStyle>
          <a:p>
            <a:pPr/>
            <a:r>
              <a:t>answer the following</a:t>
            </a:r>
          </a:p>
        </p:txBody>
      </p:sp>
      <p:sp>
        <p:nvSpPr>
          <p:cNvPr id="259" name="Shape 259"/>
          <p:cNvSpPr/>
          <p:nvPr>
            <p:ph type="body" sz="half" idx="1"/>
          </p:nvPr>
        </p:nvSpPr>
        <p:spPr>
          <a:xfrm>
            <a:off x="16055102" y="2654061"/>
            <a:ext cx="7590236" cy="10161986"/>
          </a:xfrm>
          <a:prstGeom prst="rect">
            <a:avLst/>
          </a:prstGeom>
        </p:spPr>
        <p:txBody>
          <a:bodyPr/>
          <a:lstStyle/>
          <a:p>
            <a:pPr lvl="1" marL="948363" indent="-546027" defTabSz="813315">
              <a:defRPr sz="3762"/>
            </a:pPr>
            <a:r>
              <a:t>JavaScript functions that directly manipulate the DOM often rely on preconditions stored in what file(s)?</a:t>
            </a:r>
          </a:p>
          <a:p>
            <a:pPr lvl="1" marL="948363" indent="-546027" defTabSz="813315">
              <a:defRPr sz="3762"/>
            </a:pPr>
            <a:r>
              <a:t>For writing system tests, is it an acceptable strategy to require these file(s)?</a:t>
            </a:r>
          </a:p>
          <a:p>
            <a:pPr lvl="1" marL="948363" indent="-546027" defTabSz="813315">
              <a:defRPr sz="3762"/>
            </a:pPr>
            <a:r>
              <a:t>For writing unit tests, is it an acceptable strategy to require these files? (Jasmine Fixture files)</a:t>
            </a:r>
          </a:p>
          <a:p>
            <a:pPr lvl="1" marL="948363" indent="-546027" defTabSz="813315">
              <a:defRPr sz="3762"/>
            </a:pPr>
            <a:r>
              <a:t>What's an alternative strategy for unit testing code such code?</a:t>
            </a:r>
          </a:p>
        </p:txBody>
      </p:sp>
      <p:sp>
        <p:nvSpPr>
          <p:cNvPr id="260" name="Shape 260"/>
          <p:cNvSpPr/>
          <p:nvPr/>
        </p:nvSpPr>
        <p:spPr>
          <a:xfrm>
            <a:off x="2867381" y="668646"/>
            <a:ext cx="5707813" cy="2555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ctr">
              <a:spcBef>
                <a:spcPts val="3200"/>
              </a:spcBef>
              <a:defRPr cap="all" spc="0" sz="7200">
                <a:solidFill>
                  <a:srgbClr val="747676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Unit testing DOM </a:t>
            </a:r>
          </a:p>
          <a:p>
            <a:pPr algn="ctr">
              <a:spcBef>
                <a:spcPts val="3200"/>
              </a:spcBef>
              <a:defRPr cap="all" spc="0" sz="7200">
                <a:solidFill>
                  <a:srgbClr val="747676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Manipulation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5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5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59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6678" r="0" b="667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63" name="Shape 263"/>
          <p:cNvSpPr/>
          <p:nvPr>
            <p:ph type="body" idx="14"/>
          </p:nvPr>
        </p:nvSpPr>
        <p:spPr>
          <a:xfrm>
            <a:off x="2794000" y="8565753"/>
            <a:ext cx="18288000" cy="5072063"/>
          </a:xfrm>
          <a:prstGeom prst="rect">
            <a:avLst/>
          </a:prstGeom>
        </p:spPr>
        <p:txBody>
          <a:bodyPr/>
          <a:lstStyle/>
          <a:p>
            <a:pPr marL="0" indent="0" algn="ctr" defTabSz="821531">
              <a:spcBef>
                <a:spcPts val="0"/>
              </a:spcBef>
              <a:buSzTx/>
              <a:buFontTx/>
              <a:buNone/>
              <a:defRPr sz="3200">
                <a:solidFill>
                  <a:srgbClr val="5C5C5C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64" name="Shape 264"/>
          <p:cNvSpPr/>
          <p:nvPr>
            <p:ph type="body" idx="15"/>
          </p:nvPr>
        </p:nvSpPr>
        <p:spPr>
          <a:xfrm flipV="1">
            <a:off x="3597671" y="11655420"/>
            <a:ext cx="16698517" cy="4"/>
          </a:xfrm>
          <a:prstGeom prst="line">
            <a:avLst/>
          </a:prstGeom>
        </p:spPr>
        <p:txBody>
          <a:bodyPr/>
          <a:lstStyle/>
          <a:p>
            <a:pPr marL="0" indent="0" defTabSz="642937">
              <a:spcBef>
                <a:spcPts val="0"/>
              </a:spcBef>
              <a:buSzTx/>
              <a:buFontTx/>
              <a:buNone/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65" name="Shape 265"/>
          <p:cNvSpPr/>
          <p:nvPr>
            <p:ph type="title"/>
          </p:nvPr>
        </p:nvSpPr>
        <p:spPr>
          <a:xfrm>
            <a:off x="3597671" y="8762206"/>
            <a:ext cx="16680658" cy="3107532"/>
          </a:xfrm>
          <a:prstGeom prst="rect">
            <a:avLst/>
          </a:prstGeom>
        </p:spPr>
        <p:txBody>
          <a:bodyPr/>
          <a:lstStyle/>
          <a:p>
            <a:pPr/>
            <a:r>
              <a:t>Big picture</a:t>
            </a:r>
          </a:p>
        </p:txBody>
      </p:sp>
      <p:sp>
        <p:nvSpPr>
          <p:cNvPr id="266" name="Shape 266"/>
          <p:cNvSpPr/>
          <p:nvPr>
            <p:ph type="body" sz="quarter" idx="1"/>
          </p:nvPr>
        </p:nvSpPr>
        <p:spPr>
          <a:xfrm>
            <a:off x="3597671" y="11726862"/>
            <a:ext cx="16680658" cy="173236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pasted-image.tiff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8241" t="0" r="8241" b="0"/>
          <a:stretch>
            <a:fillRect/>
          </a:stretch>
        </p:blipFill>
        <p:spPr>
          <a:xfrm>
            <a:off x="356640" y="297314"/>
            <a:ext cx="14485233" cy="13121372"/>
          </a:xfrm>
          <a:prstGeom prst="rect">
            <a:avLst/>
          </a:prstGeom>
        </p:spPr>
      </p:pic>
      <p:sp>
        <p:nvSpPr>
          <p:cNvPr id="269" name="Shape 269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642937">
              <a:spcBef>
                <a:spcPts val="0"/>
              </a:spcBef>
              <a:buSzTx/>
              <a:buFontTx/>
              <a:buNone/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0" name="Shape 2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40794">
              <a:spcBef>
                <a:spcPts val="2500"/>
              </a:spcBef>
              <a:defRPr sz="5615"/>
            </a:lvl1pPr>
          </a:lstStyle>
          <a:p>
            <a:pPr/>
            <a:r>
              <a:t>Which is hardest to unit test?</a:t>
            </a:r>
          </a:p>
        </p:txBody>
      </p:sp>
      <p:sp>
        <p:nvSpPr>
          <p:cNvPr id="271" name="Shape 271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678656" indent="-678656">
              <a:buSzPct val="100000"/>
              <a:buFontTx/>
              <a:buAutoNum type="arabicPeriod" startAt="1"/>
            </a:pPr>
            <a:r>
              <a:t>Front end</a:t>
            </a:r>
          </a:p>
          <a:p>
            <a:pPr marL="678656" indent="-678656">
              <a:buSzPct val="100000"/>
              <a:buFontTx/>
              <a:buAutoNum type="arabicPeriod" startAt="1"/>
            </a:pPr>
            <a:r>
              <a:t>Back end</a:t>
            </a:r>
          </a:p>
          <a:p>
            <a:pPr marL="678656" indent="-678656">
              <a:buSzPct val="100000"/>
              <a:buFontTx/>
              <a:buAutoNum type="arabicPeriod" startAt="1"/>
            </a:pPr>
            <a:r>
              <a:t>Middle</a:t>
            </a:r>
          </a:p>
          <a:p>
            <a:pPr marL="678656" indent="-678656">
              <a:buSzPct val="100000"/>
              <a:buFontTx/>
              <a:buAutoNum type="arabicPeriod" startAt="1"/>
            </a:pPr>
            <a:r>
              <a:t>Mobile</a:t>
            </a:r>
          </a:p>
          <a:p>
            <a:pPr marL="678656" indent="-678656">
              <a:buSzPct val="100000"/>
              <a:buFontTx/>
              <a:buAutoNum type="arabicPeriod" startAt="1"/>
            </a:pPr>
            <a:r>
              <a:t>Embedded controller</a:t>
            </a:r>
          </a:p>
          <a:p>
            <a:pPr marL="678656" indent="-678656">
              <a:buSzPct val="100000"/>
              <a:buFontTx/>
              <a:buAutoNum type="arabicPeriod" startAt="1"/>
            </a:pPr>
            <a:r>
              <a:t>HTML/CSS</a:t>
            </a:r>
          </a:p>
          <a:p>
            <a:pPr marL="678656" indent="-678656">
              <a:buSzPct val="100000"/>
              <a:buFontTx/>
              <a:buAutoNum type="arabicPeriod" startAt="1"/>
            </a:pPr>
            <a:r>
              <a:t>Configuration files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1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642937">
              <a:spcBef>
                <a:spcPts val="0"/>
              </a:spcBef>
              <a:buSzTx/>
              <a:buFontTx/>
              <a:buNone/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4" name="Shape 2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1842">
              <a:spcBef>
                <a:spcPts val="1700"/>
              </a:spcBef>
              <a:defRPr sz="3960"/>
            </a:lvl1pPr>
          </a:lstStyle>
          <a:p>
            <a:pPr/>
            <a:r>
              <a:t>Which test strategy provides What Benefit</a:t>
            </a:r>
          </a:p>
        </p:txBody>
      </p:sp>
      <p:sp>
        <p:nvSpPr>
          <p:cNvPr id="275" name="Shape 275"/>
          <p:cNvSpPr/>
          <p:nvPr>
            <p:ph type="body" sz="half" idx="1"/>
          </p:nvPr>
        </p:nvSpPr>
        <p:spPr>
          <a:xfrm>
            <a:off x="15837681" y="2393156"/>
            <a:ext cx="7590235" cy="10161985"/>
          </a:xfrm>
          <a:prstGeom prst="rect">
            <a:avLst/>
          </a:prstGeom>
        </p:spPr>
        <p:txBody>
          <a:bodyPr/>
          <a:lstStyle/>
          <a:p>
            <a:pPr marL="468811" indent="-468811" defTabSz="698301">
              <a:spcBef>
                <a:spcPts val="2100"/>
              </a:spcBef>
              <a:defRPr sz="3230"/>
            </a:pPr>
            <a:r>
              <a:t>Makes refactoring easy</a:t>
            </a:r>
          </a:p>
          <a:p>
            <a:pPr marL="468811" indent="-468811" defTabSz="698301">
              <a:spcBef>
                <a:spcPts val="2100"/>
              </a:spcBef>
              <a:defRPr sz="3230"/>
            </a:pPr>
            <a:r>
              <a:t>Indicates there is a regression</a:t>
            </a:r>
          </a:p>
          <a:p>
            <a:pPr marL="468811" indent="-468811" defTabSz="698301">
              <a:spcBef>
                <a:spcPts val="2100"/>
              </a:spcBef>
              <a:defRPr sz="3230"/>
            </a:pPr>
            <a:r>
              <a:t>Indicates approximate location of the code causing a regression</a:t>
            </a:r>
          </a:p>
          <a:p>
            <a:pPr marL="468811" indent="-468811" defTabSz="698301">
              <a:spcBef>
                <a:spcPts val="2100"/>
              </a:spcBef>
              <a:defRPr sz="3230"/>
            </a:pPr>
            <a:r>
              <a:t>Confirms the app still works</a:t>
            </a:r>
          </a:p>
          <a:p>
            <a:pPr marL="468811" indent="-468811" defTabSz="698301">
              <a:spcBef>
                <a:spcPts val="2100"/>
              </a:spcBef>
              <a:defRPr sz="3230"/>
            </a:pPr>
            <a:r>
              <a:t>Confirms the code works as the developer intended</a:t>
            </a:r>
          </a:p>
          <a:p>
            <a:pPr marL="468811" indent="-468811" defTabSz="698301">
              <a:spcBef>
                <a:spcPts val="2100"/>
              </a:spcBef>
              <a:defRPr sz="3230"/>
            </a:pPr>
            <a:r>
              <a:t>Confirms the app works as the customer has specified</a:t>
            </a:r>
          </a:p>
          <a:p>
            <a:pPr marL="468811" indent="-468811" defTabSz="698301">
              <a:spcBef>
                <a:spcPts val="2100"/>
              </a:spcBef>
              <a:defRPr sz="3230"/>
            </a:pPr>
            <a:r>
              <a:t>Confirms scalability, security, and performance. </a:t>
            </a:r>
          </a:p>
          <a:p>
            <a:pPr marL="468811" indent="-468811" defTabSz="698301">
              <a:spcBef>
                <a:spcPts val="2100"/>
              </a:spcBef>
              <a:defRPr sz="3230"/>
            </a:pPr>
            <a:r>
              <a:t>Gives feedback in seconds to minutes. </a:t>
            </a:r>
          </a:p>
          <a:p>
            <a:pPr marL="468811" indent="-468811" defTabSz="698301">
              <a:spcBef>
                <a:spcPts val="2100"/>
              </a:spcBef>
              <a:defRPr sz="3230"/>
            </a:pPr>
            <a:r>
              <a:t>Gives feedback in hours to days.</a:t>
            </a:r>
          </a:p>
        </p:txBody>
      </p:sp>
      <p:sp>
        <p:nvSpPr>
          <p:cNvPr id="276" name="Shape 276"/>
          <p:cNvSpPr/>
          <p:nvPr/>
        </p:nvSpPr>
        <p:spPr>
          <a:xfrm>
            <a:off x="4095844" y="1000877"/>
            <a:ext cx="7781672" cy="1052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200"/>
              </a:spcBef>
              <a:defRPr cap="all" spc="0" sz="7200">
                <a:solidFill>
                  <a:srgbClr val="747676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system test or Unit test</a:t>
            </a:r>
          </a:p>
        </p:txBody>
      </p:sp>
      <p:grpSp>
        <p:nvGrpSpPr>
          <p:cNvPr id="284" name="Group 284"/>
          <p:cNvGrpSpPr/>
          <p:nvPr/>
        </p:nvGrpSpPr>
        <p:grpSpPr>
          <a:xfrm>
            <a:off x="779131" y="2258632"/>
            <a:ext cx="14415097" cy="10395291"/>
            <a:chOff x="-133730" y="-134523"/>
            <a:chExt cx="14415095" cy="10395290"/>
          </a:xfrm>
        </p:grpSpPr>
        <p:grpSp>
          <p:nvGrpSpPr>
            <p:cNvPr id="279" name="Group 279"/>
            <p:cNvGrpSpPr/>
            <p:nvPr/>
          </p:nvGrpSpPr>
          <p:grpSpPr>
            <a:xfrm>
              <a:off x="-133731" y="-122262"/>
              <a:ext cx="14415096" cy="10383029"/>
              <a:chOff x="0" y="0"/>
              <a:chExt cx="14415095" cy="10383028"/>
            </a:xfrm>
          </p:grpSpPr>
          <p:sp>
            <p:nvSpPr>
              <p:cNvPr id="278" name="Shape 278"/>
              <p:cNvSpPr/>
              <p:nvPr/>
            </p:nvSpPr>
            <p:spPr>
              <a:xfrm>
                <a:off x="133730" y="122261"/>
                <a:ext cx="14147635" cy="10161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blipFill rotWithShape="1">
                <a:blip r:embed="rId2"/>
                <a:srcRect l="0" t="0" r="0" b="0"/>
                <a:tile tx="0" ty="0" sx="100000" sy="100000" flip="none" algn="tl"/>
              </a:blipFill>
              <a:ln>
                <a:noFill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pc="0" sz="3200">
                    <a:solidFill>
                      <a:srgbClr val="FFFFFF"/>
                    </a:solidFill>
                    <a:latin typeface="DIN Alternate"/>
                    <a:ea typeface="DIN Alternate"/>
                    <a:cs typeface="DIN Alternate"/>
                    <a:sym typeface="DIN Alternate"/>
                  </a:defRPr>
                </a:pPr>
              </a:p>
            </p:txBody>
          </p:sp>
          <p:pic>
            <p:nvPicPr>
              <p:cNvPr id="277" name="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-1" y="0"/>
                <a:ext cx="14415097" cy="10383029"/>
              </a:xfrm>
              <a:prstGeom prst="rect">
                <a:avLst/>
              </a:prstGeom>
              <a:effectLst/>
            </p:spPr>
          </p:pic>
        </p:grpSp>
        <p:sp>
          <p:nvSpPr>
            <p:cNvPr id="280" name="Shape 280"/>
            <p:cNvSpPr/>
            <p:nvPr/>
          </p:nvSpPr>
          <p:spPr>
            <a:xfrm>
              <a:off x="2310187" y="17106"/>
              <a:ext cx="9527260" cy="6678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4"/>
              <a:srcRect l="0" t="0" r="0" b="0"/>
              <a:tile tx="0" ty="0" sx="100000" sy="100000" flip="none" algn="tl"/>
            </a:blipFill>
            <a:ln w="139700" cap="rnd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spcBef>
                  <a:spcPts val="0"/>
                </a:spcBef>
                <a:defRPr spc="0" sz="3200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sp>
          <p:nvSpPr>
            <p:cNvPr id="281" name="Shape 281"/>
            <p:cNvSpPr/>
            <p:nvPr/>
          </p:nvSpPr>
          <p:spPr>
            <a:xfrm>
              <a:off x="4694926" y="-134524"/>
              <a:ext cx="4768409" cy="34982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5"/>
              <a:srcRect l="0" t="0" r="0" b="0"/>
              <a:tile tx="0" ty="0" sx="100000" sy="100000" flip="none" algn="tl"/>
            </a:blipFill>
            <a:ln w="139700" cap="rnd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spcBef>
                  <a:spcPts val="0"/>
                </a:spcBef>
                <a:defRPr spc="0" sz="3200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  <a:r>
                <a:t>Manual</a:t>
              </a:r>
            </a:p>
            <a:p>
              <a:pPr algn="ctr">
                <a:spcBef>
                  <a:spcPts val="0"/>
                </a:spcBef>
                <a:defRPr spc="0" sz="3200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  <a:r>
                <a:t>&amp; GUI Tests</a:t>
              </a:r>
            </a:p>
          </p:txBody>
        </p:sp>
        <p:sp>
          <p:nvSpPr>
            <p:cNvPr id="282" name="Shape 282"/>
            <p:cNvSpPr/>
            <p:nvPr/>
          </p:nvSpPr>
          <p:spPr>
            <a:xfrm>
              <a:off x="5210129" y="4372980"/>
              <a:ext cx="3727376" cy="879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pc="50" sz="5000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lvl1pPr>
            </a:lstStyle>
            <a:p>
              <a:pPr/>
              <a:r>
                <a:t>System Tests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5279942" y="7717817"/>
              <a:ext cx="2798453" cy="879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pc="50" sz="5000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lvl1pPr>
            </a:lstStyle>
            <a:p>
              <a:pPr/>
              <a:r>
                <a:t>Unit Tests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75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type="body" idx="14"/>
          </p:nvPr>
        </p:nvSpPr>
        <p:spPr>
          <a:xfrm>
            <a:off x="16055103" y="2214562"/>
            <a:ext cx="7590236" cy="1"/>
          </a:xfrm>
          <a:prstGeom prst="line">
            <a:avLst/>
          </a:prstGeom>
        </p:spPr>
        <p:txBody>
          <a:bodyPr/>
          <a:lstStyle/>
          <a:p>
            <a:pPr marL="0" indent="0" defTabSz="642937">
              <a:spcBef>
                <a:spcPts val="0"/>
              </a:spcBef>
              <a:buSzTx/>
              <a:buFontTx/>
              <a:buNone/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7" name="Shape 287"/>
          <p:cNvSpPr/>
          <p:nvPr>
            <p:ph type="title"/>
          </p:nvPr>
        </p:nvSpPr>
        <p:spPr>
          <a:xfrm>
            <a:off x="16055103" y="763193"/>
            <a:ext cx="7590236" cy="1272776"/>
          </a:xfrm>
          <a:prstGeom prst="rect">
            <a:avLst/>
          </a:prstGeom>
        </p:spPr>
        <p:txBody>
          <a:bodyPr/>
          <a:lstStyle>
            <a:lvl1pPr defTabSz="451842">
              <a:spcBef>
                <a:spcPts val="1700"/>
              </a:spcBef>
              <a:defRPr sz="3960"/>
            </a:lvl1pPr>
          </a:lstStyle>
          <a:p>
            <a:pPr/>
            <a:r>
              <a:t>Good way to differentiate system from unit test (T/F):</a:t>
            </a:r>
          </a:p>
        </p:txBody>
      </p:sp>
      <p:sp>
        <p:nvSpPr>
          <p:cNvPr id="288" name="Shape 288"/>
          <p:cNvSpPr/>
          <p:nvPr>
            <p:ph type="body" sz="half" idx="1"/>
          </p:nvPr>
        </p:nvSpPr>
        <p:spPr>
          <a:xfrm>
            <a:off x="15837681" y="2393156"/>
            <a:ext cx="7590235" cy="10161985"/>
          </a:xfrm>
          <a:prstGeom prst="rect">
            <a:avLst/>
          </a:prstGeom>
        </p:spPr>
        <p:txBody>
          <a:bodyPr/>
          <a:lstStyle/>
          <a:p>
            <a:pPr marL="210311" indent="-210311" defTabSz="755808">
              <a:spcBef>
                <a:spcPts val="2300"/>
              </a:spcBef>
              <a:buSzPct val="100000"/>
              <a:buAutoNum type="arabicPeriod" startAt="1"/>
              <a:defRPr sz="3496"/>
            </a:pPr>
            <a:r>
              <a:t>Don’t bother so it takes 20 minutes+ to run unit tests.</a:t>
            </a:r>
          </a:p>
          <a:p>
            <a:pPr marL="210311" indent="-210311" defTabSz="755808">
              <a:spcBef>
                <a:spcPts val="2300"/>
              </a:spcBef>
              <a:buSzPct val="100000"/>
              <a:buAutoNum type="arabicPeriod" startAt="1"/>
              <a:defRPr sz="3496"/>
            </a:pPr>
            <a:r>
              <a:t>Using maven with the appropriate life-cycle (</a:t>
            </a:r>
            <a:r>
              <a:rPr>
                <a:latin typeface="Iowan Old Style Italic"/>
                <a:ea typeface="Iowan Old Style Italic"/>
                <a:cs typeface="Iowan Old Style Italic"/>
                <a:sym typeface="Iowan Old Style Italic"/>
              </a:rPr>
              <a:t>test</a:t>
            </a:r>
            <a:r>
              <a:t> and </a:t>
            </a:r>
            <a:r>
              <a:rPr>
                <a:latin typeface="Iowan Old Style Italic"/>
                <a:ea typeface="Iowan Old Style Italic"/>
                <a:cs typeface="Iowan Old Style Italic"/>
                <a:sym typeface="Iowan Old Style Italic"/>
              </a:rPr>
              <a:t>integration-test</a:t>
            </a:r>
            <a:r>
              <a:t>).</a:t>
            </a:r>
          </a:p>
          <a:p>
            <a:pPr marL="210311" indent="-210311" defTabSz="755808">
              <a:spcBef>
                <a:spcPts val="2300"/>
              </a:spcBef>
              <a:buSzPct val="100000"/>
              <a:buAutoNum type="arabicPeriod" startAt="1"/>
              <a:defRPr sz="3496"/>
            </a:pPr>
            <a:r>
              <a:t>Run unit or system tests within Eclipse but it takes 5+ clicks.</a:t>
            </a:r>
          </a:p>
          <a:p>
            <a:pPr marL="210311" indent="-210311" defTabSz="755808">
              <a:spcBef>
                <a:spcPts val="2300"/>
              </a:spcBef>
              <a:buSzPct val="100000"/>
              <a:buAutoNum type="arabicPeriod" startAt="1"/>
              <a:defRPr sz="3496"/>
            </a:pPr>
            <a:r>
              <a:t>Use JUnit test suites, one for Unit Tests, the other for System Tests.</a:t>
            </a:r>
          </a:p>
          <a:p>
            <a:pPr marL="210311" indent="-210311" defTabSz="755808">
              <a:spcBef>
                <a:spcPts val="2300"/>
              </a:spcBef>
              <a:buSzPct val="100000"/>
              <a:buAutoNum type="arabicPeriod" startAt="1"/>
              <a:defRPr sz="3496"/>
            </a:pPr>
            <a:r>
              <a:t>Separate directory for unit test and separate for system tests, then use run-as-&gt;Junit Test</a:t>
            </a:r>
          </a:p>
          <a:p>
            <a:pPr marL="210311" indent="-210311" defTabSz="755808">
              <a:spcBef>
                <a:spcPts val="2300"/>
              </a:spcBef>
              <a:buSzPct val="100000"/>
              <a:buAutoNum type="arabicPeriod" startAt="1"/>
              <a:defRPr sz="3496"/>
            </a:pPr>
            <a:r>
              <a:t>Mingle unit tests with product code. System Tests in another project.</a:t>
            </a:r>
          </a:p>
        </p:txBody>
      </p:sp>
      <p:sp>
        <p:nvSpPr>
          <p:cNvPr id="289" name="Shape 289"/>
          <p:cNvSpPr/>
          <p:nvPr/>
        </p:nvSpPr>
        <p:spPr>
          <a:xfrm>
            <a:off x="3367830" y="873482"/>
            <a:ext cx="8976793" cy="1052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200"/>
              </a:spcBef>
              <a:defRPr cap="all" spc="0" sz="7200">
                <a:solidFill>
                  <a:srgbClr val="747676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Test Inventory Organization</a:t>
            </a:r>
          </a:p>
        </p:txBody>
      </p:sp>
      <p:grpSp>
        <p:nvGrpSpPr>
          <p:cNvPr id="297" name="Group 297"/>
          <p:cNvGrpSpPr/>
          <p:nvPr/>
        </p:nvGrpSpPr>
        <p:grpSpPr>
          <a:xfrm>
            <a:off x="648679" y="2270894"/>
            <a:ext cx="14415096" cy="10383030"/>
            <a:chOff x="-133730" y="-122261"/>
            <a:chExt cx="14415095" cy="10383028"/>
          </a:xfrm>
        </p:grpSpPr>
        <p:grpSp>
          <p:nvGrpSpPr>
            <p:cNvPr id="292" name="Group 292"/>
            <p:cNvGrpSpPr/>
            <p:nvPr/>
          </p:nvGrpSpPr>
          <p:grpSpPr>
            <a:xfrm>
              <a:off x="-133731" y="-122262"/>
              <a:ext cx="14415096" cy="10383029"/>
              <a:chOff x="0" y="0"/>
              <a:chExt cx="14415095" cy="10383028"/>
            </a:xfrm>
          </p:grpSpPr>
          <p:sp>
            <p:nvSpPr>
              <p:cNvPr id="291" name="Shape 291"/>
              <p:cNvSpPr/>
              <p:nvPr/>
            </p:nvSpPr>
            <p:spPr>
              <a:xfrm>
                <a:off x="133730" y="122261"/>
                <a:ext cx="14147635" cy="10161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blipFill rotWithShape="1">
                <a:blip r:embed="rId2"/>
                <a:srcRect l="0" t="0" r="0" b="0"/>
                <a:tile tx="0" ty="0" sx="100000" sy="100000" flip="none" algn="tl"/>
              </a:blipFill>
              <a:ln>
                <a:noFill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pc="0" sz="3200">
                    <a:solidFill>
                      <a:srgbClr val="FFFFFF"/>
                    </a:solidFill>
                    <a:latin typeface="DIN Alternate"/>
                    <a:ea typeface="DIN Alternate"/>
                    <a:cs typeface="DIN Alternate"/>
                    <a:sym typeface="DIN Alternate"/>
                  </a:defRPr>
                </a:pPr>
              </a:p>
            </p:txBody>
          </p:sp>
          <p:pic>
            <p:nvPicPr>
              <p:cNvPr id="290" name="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-1" y="0"/>
                <a:ext cx="14415097" cy="10383029"/>
              </a:xfrm>
              <a:prstGeom prst="rect">
                <a:avLst/>
              </a:prstGeom>
              <a:effectLst/>
            </p:spPr>
          </p:pic>
        </p:grpSp>
        <p:sp>
          <p:nvSpPr>
            <p:cNvPr id="293" name="Shape 293"/>
            <p:cNvSpPr/>
            <p:nvPr/>
          </p:nvSpPr>
          <p:spPr>
            <a:xfrm>
              <a:off x="2310187" y="17106"/>
              <a:ext cx="9527260" cy="6678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4"/>
              <a:srcRect l="0" t="0" r="0" b="0"/>
              <a:tile tx="0" ty="0" sx="100000" sy="100000" flip="none" algn="tl"/>
            </a:blipFill>
            <a:ln w="139700" cap="rnd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spcBef>
                  <a:spcPts val="0"/>
                </a:spcBef>
                <a:defRPr spc="0" sz="3200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sp>
          <p:nvSpPr>
            <p:cNvPr id="294" name="Shape 294"/>
            <p:cNvSpPr/>
            <p:nvPr/>
          </p:nvSpPr>
          <p:spPr>
            <a:xfrm>
              <a:off x="4623717" y="-79586"/>
              <a:ext cx="4847662" cy="3443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5"/>
              <a:srcRect l="0" t="0" r="0" b="0"/>
              <a:tile tx="0" ty="0" sx="100000" sy="100000" flip="none" algn="tl"/>
            </a:blipFill>
            <a:ln w="139700" cap="rnd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spcBef>
                  <a:spcPts val="0"/>
                </a:spcBef>
                <a:defRPr spc="0" sz="3200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  <a:r>
                <a:t>Manual</a:t>
              </a:r>
            </a:p>
            <a:p>
              <a:pPr algn="ctr">
                <a:spcBef>
                  <a:spcPts val="0"/>
                </a:spcBef>
                <a:defRPr spc="0" sz="3200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  <a:r>
                <a:t>&amp; GUI Tests</a:t>
              </a:r>
            </a:p>
          </p:txBody>
        </p:sp>
        <p:sp>
          <p:nvSpPr>
            <p:cNvPr id="295" name="Shape 295"/>
            <p:cNvSpPr/>
            <p:nvPr/>
          </p:nvSpPr>
          <p:spPr>
            <a:xfrm>
              <a:off x="5210129" y="4372980"/>
              <a:ext cx="3727376" cy="879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pc="50" sz="5000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lvl1pPr>
            </a:lstStyle>
            <a:p>
              <a:pPr/>
              <a:r>
                <a:t>System Tests</a:t>
              </a:r>
            </a:p>
          </p:txBody>
        </p:sp>
        <p:sp>
          <p:nvSpPr>
            <p:cNvPr id="296" name="Shape 296"/>
            <p:cNvSpPr/>
            <p:nvPr/>
          </p:nvSpPr>
          <p:spPr>
            <a:xfrm>
              <a:off x="5279942" y="7717817"/>
              <a:ext cx="2798453" cy="879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pc="50" sz="5000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lvl1pPr>
            </a:lstStyle>
            <a:p>
              <a:pPr/>
              <a:r>
                <a:t>Unit Tests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88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pasted-image.tiff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8381" t="0" r="28381" b="0"/>
          <a:stretch>
            <a:fillRect/>
          </a:stretch>
        </p:blipFill>
        <p:spPr>
          <a:xfrm>
            <a:off x="356640" y="297314"/>
            <a:ext cx="14485233" cy="13121372"/>
          </a:xfrm>
          <a:prstGeom prst="rect">
            <a:avLst/>
          </a:prstGeom>
        </p:spPr>
      </p:pic>
      <p:sp>
        <p:nvSpPr>
          <p:cNvPr id="300" name="Shape 300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642937">
              <a:spcBef>
                <a:spcPts val="0"/>
              </a:spcBef>
              <a:buSzTx/>
              <a:buFontTx/>
              <a:buNone/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01" name="Shape 3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61473">
              <a:spcBef>
                <a:spcPts val="1400"/>
              </a:spcBef>
              <a:defRPr sz="3168"/>
            </a:lvl1pPr>
          </a:lstStyle>
          <a:p>
            <a:pPr/>
            <a:r>
              <a:t>Which of the following people are proficient at TDD?</a:t>
            </a:r>
          </a:p>
        </p:txBody>
      </p:sp>
      <p:sp>
        <p:nvSpPr>
          <p:cNvPr id="302" name="Shape 302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marL="558006" indent="-558006"/>
          </a:lstStyle>
          <a:p>
            <a:pPr/>
            <a:r>
              <a:t>From left to right, person 1, 2, 3, or 4.</a:t>
            </a:r>
          </a:p>
        </p:txBody>
      </p:sp>
      <p:sp>
        <p:nvSpPr>
          <p:cNvPr id="303" name="Shape 303"/>
          <p:cNvSpPr/>
          <p:nvPr/>
        </p:nvSpPr>
        <p:spPr>
          <a:xfrm>
            <a:off x="484324" y="340915"/>
            <a:ext cx="4355307" cy="23721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15" y="0"/>
                </a:moveTo>
                <a:cubicBezTo>
                  <a:pt x="141" y="0"/>
                  <a:pt x="0" y="259"/>
                  <a:pt x="0" y="578"/>
                </a:cubicBezTo>
                <a:lnTo>
                  <a:pt x="0" y="10986"/>
                </a:lnTo>
                <a:cubicBezTo>
                  <a:pt x="0" y="11305"/>
                  <a:pt x="141" y="11564"/>
                  <a:pt x="315" y="11564"/>
                </a:cubicBezTo>
                <a:lnTo>
                  <a:pt x="12589" y="11564"/>
                </a:lnTo>
                <a:lnTo>
                  <a:pt x="13251" y="21600"/>
                </a:lnTo>
                <a:lnTo>
                  <a:pt x="13910" y="11564"/>
                </a:lnTo>
                <a:lnTo>
                  <a:pt x="21285" y="11564"/>
                </a:lnTo>
                <a:cubicBezTo>
                  <a:pt x="21459" y="11564"/>
                  <a:pt x="21600" y="11305"/>
                  <a:pt x="21600" y="10986"/>
                </a:cubicBezTo>
                <a:lnTo>
                  <a:pt x="21600" y="578"/>
                </a:lnTo>
                <a:cubicBezTo>
                  <a:pt x="21600" y="259"/>
                  <a:pt x="21459" y="0"/>
                  <a:pt x="21285" y="0"/>
                </a:cubicBezTo>
                <a:lnTo>
                  <a:pt x="315" y="0"/>
                </a:lnTo>
                <a:close/>
              </a:path>
            </a:pathLst>
          </a:custGeom>
          <a:solidFill>
            <a:schemeClr val="accent4">
              <a:lumOff val="-98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spcBef>
                <a:spcPts val="0"/>
              </a:spcBef>
              <a:defRPr spc="0" sz="32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I’ve written 50 unit tests in the past 4 weeks.</a:t>
            </a:r>
          </a:p>
        </p:txBody>
      </p:sp>
      <p:sp>
        <p:nvSpPr>
          <p:cNvPr id="304" name="Shape 304"/>
          <p:cNvSpPr/>
          <p:nvPr/>
        </p:nvSpPr>
        <p:spPr>
          <a:xfrm>
            <a:off x="4723863" y="2056132"/>
            <a:ext cx="2863851" cy="19109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79" y="0"/>
                </a:moveTo>
                <a:cubicBezTo>
                  <a:pt x="214" y="0"/>
                  <a:pt x="0" y="321"/>
                  <a:pt x="0" y="718"/>
                </a:cubicBezTo>
                <a:lnTo>
                  <a:pt x="0" y="13637"/>
                </a:lnTo>
                <a:cubicBezTo>
                  <a:pt x="0" y="14034"/>
                  <a:pt x="214" y="14355"/>
                  <a:pt x="479" y="14355"/>
                </a:cubicBezTo>
                <a:lnTo>
                  <a:pt x="3173" y="14355"/>
                </a:lnTo>
                <a:lnTo>
                  <a:pt x="4131" y="21600"/>
                </a:lnTo>
                <a:lnTo>
                  <a:pt x="5089" y="14355"/>
                </a:lnTo>
                <a:lnTo>
                  <a:pt x="21121" y="14355"/>
                </a:lnTo>
                <a:cubicBezTo>
                  <a:pt x="21386" y="14355"/>
                  <a:pt x="21600" y="14034"/>
                  <a:pt x="21600" y="13637"/>
                </a:cubicBezTo>
                <a:lnTo>
                  <a:pt x="21600" y="718"/>
                </a:lnTo>
                <a:cubicBezTo>
                  <a:pt x="21600" y="321"/>
                  <a:pt x="21386" y="0"/>
                  <a:pt x="21121" y="0"/>
                </a:cubicBezTo>
                <a:lnTo>
                  <a:pt x="479" y="0"/>
                </a:lnTo>
                <a:close/>
              </a:path>
            </a:pathLst>
          </a:custGeom>
          <a:blipFill>
            <a:blip r:embed="rId3"/>
          </a:blipFill>
          <a:ln w="139700" cap="rnd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spcBef>
                <a:spcPts val="0"/>
              </a:spcBef>
              <a:defRPr spc="0" sz="32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I do TDD the it’s policy.</a:t>
            </a:r>
          </a:p>
        </p:txBody>
      </p:sp>
      <p:sp>
        <p:nvSpPr>
          <p:cNvPr id="305" name="Shape 305"/>
          <p:cNvSpPr/>
          <p:nvPr/>
        </p:nvSpPr>
        <p:spPr>
          <a:xfrm>
            <a:off x="7814548" y="374296"/>
            <a:ext cx="5101829" cy="177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69" y="0"/>
                </a:moveTo>
                <a:cubicBezTo>
                  <a:pt x="120" y="0"/>
                  <a:pt x="0" y="346"/>
                  <a:pt x="0" y="772"/>
                </a:cubicBezTo>
                <a:lnTo>
                  <a:pt x="0" y="14667"/>
                </a:lnTo>
                <a:cubicBezTo>
                  <a:pt x="0" y="15093"/>
                  <a:pt x="120" y="15439"/>
                  <a:pt x="269" y="15439"/>
                </a:cubicBezTo>
                <a:lnTo>
                  <a:pt x="6417" y="15439"/>
                </a:lnTo>
                <a:lnTo>
                  <a:pt x="6953" y="21600"/>
                </a:lnTo>
                <a:lnTo>
                  <a:pt x="7491" y="15439"/>
                </a:lnTo>
                <a:lnTo>
                  <a:pt x="21331" y="15439"/>
                </a:lnTo>
                <a:cubicBezTo>
                  <a:pt x="21480" y="15439"/>
                  <a:pt x="21600" y="15093"/>
                  <a:pt x="21600" y="14667"/>
                </a:cubicBezTo>
                <a:lnTo>
                  <a:pt x="21600" y="772"/>
                </a:lnTo>
                <a:cubicBezTo>
                  <a:pt x="21600" y="346"/>
                  <a:pt x="21480" y="0"/>
                  <a:pt x="21331" y="0"/>
                </a:cubicBezTo>
                <a:lnTo>
                  <a:pt x="269" y="0"/>
                </a:lnTo>
                <a:close/>
              </a:path>
            </a:pathLst>
          </a:custGeom>
          <a:blipFill>
            <a:blip r:embed="rId4"/>
          </a:blipFill>
          <a:ln w="139700" cap="rnd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spcBef>
                <a:spcPts val="0"/>
              </a:spcBef>
              <a:defRPr spc="0" sz="32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I’ve written thousands of unit tests in my ten year career.</a:t>
            </a:r>
          </a:p>
        </p:txBody>
      </p:sp>
      <p:grpSp>
        <p:nvGrpSpPr>
          <p:cNvPr id="308" name="Group 308"/>
          <p:cNvGrpSpPr/>
          <p:nvPr/>
        </p:nvGrpSpPr>
        <p:grpSpPr>
          <a:xfrm>
            <a:off x="10961271" y="1826021"/>
            <a:ext cx="4592957" cy="2426503"/>
            <a:chOff x="0" y="0"/>
            <a:chExt cx="4592956" cy="2426502"/>
          </a:xfrm>
        </p:grpSpPr>
        <p:sp>
          <p:nvSpPr>
            <p:cNvPr id="307" name="Shape 307"/>
            <p:cNvSpPr/>
            <p:nvPr/>
          </p:nvSpPr>
          <p:spPr>
            <a:xfrm>
              <a:off x="98782" y="98782"/>
              <a:ext cx="4395392" cy="21514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55" y="0"/>
                  </a:moveTo>
                  <a:cubicBezTo>
                    <a:pt x="159" y="0"/>
                    <a:pt x="0" y="325"/>
                    <a:pt x="0" y="725"/>
                  </a:cubicBezTo>
                  <a:lnTo>
                    <a:pt x="0" y="17524"/>
                  </a:lnTo>
                  <a:cubicBezTo>
                    <a:pt x="0" y="17924"/>
                    <a:pt x="159" y="18249"/>
                    <a:pt x="355" y="18249"/>
                  </a:cubicBezTo>
                  <a:lnTo>
                    <a:pt x="4952" y="18249"/>
                  </a:lnTo>
                  <a:lnTo>
                    <a:pt x="5660" y="21600"/>
                  </a:lnTo>
                  <a:lnTo>
                    <a:pt x="6368" y="18249"/>
                  </a:lnTo>
                  <a:lnTo>
                    <a:pt x="21245" y="18249"/>
                  </a:lnTo>
                  <a:cubicBezTo>
                    <a:pt x="21441" y="18249"/>
                    <a:pt x="21600" y="17924"/>
                    <a:pt x="21600" y="17524"/>
                  </a:cubicBezTo>
                  <a:lnTo>
                    <a:pt x="21600" y="725"/>
                  </a:lnTo>
                  <a:cubicBezTo>
                    <a:pt x="21600" y="325"/>
                    <a:pt x="21441" y="0"/>
                    <a:pt x="21245" y="0"/>
                  </a:cubicBezTo>
                  <a:lnTo>
                    <a:pt x="355" y="0"/>
                  </a:lnTo>
                  <a:close/>
                </a:path>
              </a:pathLst>
            </a:custGeom>
            <a:blipFill rotWithShape="1">
              <a:blip r:embed="rId5"/>
              <a:srcRect l="0" t="0" r="0" b="0"/>
              <a:tile tx="0" ty="0" sx="100000" sy="100000" flip="none" algn="tl"/>
            </a:blip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spcBef>
                  <a:spcPts val="0"/>
                </a:spcBef>
                <a:defRPr spc="0" sz="3200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lvl1pPr>
            </a:lstStyle>
            <a:p>
              <a:pPr/>
              <a:r>
                <a:t>Yesterday I went to work and didn’t write a unit test.</a:t>
              </a:r>
            </a:p>
          </p:txBody>
        </p:sp>
        <p:pic>
          <p:nvPicPr>
            <p:cNvPr id="306" name="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4592957" cy="2426503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500"/>
                                        <p:tgtEl>
                                          <p:spTgt spid="30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500"/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0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500"/>
                                        <p:tgtEl>
                                          <p:spTgt spid="30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Class="entr" nodeType="withEffect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" dur="1500"/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1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0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" dur="1500"/>
                                        <p:tgtEl>
                                          <p:spTgt spid="30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Class="entr" nodeType="withEffect" presetSubtype="0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1500"/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" dur="1500"/>
                                        <p:tgtEl>
                                          <p:spTgt spid="30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Class="entr" nodeType="withEffect" presetSubtype="0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9" dur="1500"/>
                                        <p:tgtEl>
                                          <p:spTgt spid="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03" grpId="1"/>
      <p:bldP build="whole" bldLvl="1" animBg="1" rev="0" advAuto="0" spid="308" grpId="3"/>
      <p:bldP build="p" bldLvl="5" animBg="1" rev="0" advAuto="0" spid="304" grpId="4"/>
      <p:bldP build="p" bldLvl="5" animBg="1" rev="0" advAuto="0" spid="302" grpId="5"/>
      <p:bldP build="p" bldLvl="5" animBg="1" rev="0" advAuto="0" spid="305" grpId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642937">
              <a:spcBef>
                <a:spcPts val="0"/>
              </a:spcBef>
              <a:buSzTx/>
              <a:buFontTx/>
              <a:buNone/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11" name="Shape 3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88669">
              <a:spcBef>
                <a:spcPts val="3100"/>
              </a:spcBef>
              <a:defRPr sz="6911"/>
            </a:lvl1pPr>
          </a:lstStyle>
          <a:p>
            <a:pPr/>
            <a:r>
              <a:t>Takeaways</a:t>
            </a:r>
          </a:p>
        </p:txBody>
      </p:sp>
      <p:sp>
        <p:nvSpPr>
          <p:cNvPr id="312" name="Shape 31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Cleanup test inventories</a:t>
            </a:r>
          </a:p>
          <a:p>
            <a:pPr/>
            <a:r>
              <a:t>Test drive all your OO, DB procedures, and functional language code. (90-99% of your code)</a:t>
            </a:r>
          </a:p>
          <a:p>
            <a:pPr/>
            <a:r>
              <a:t>System Test what you can’t unit test (10%)</a:t>
            </a:r>
          </a:p>
          <a:p>
            <a:pPr/>
            <a:r>
              <a:t>Unit test your full stack: (tools I prefer) NUnit, JUnit, UTPlSql, T.S.T.Sql, (test in a Nodejs environment with—Karma + Chai or Jasmine)</a:t>
            </a:r>
          </a:p>
          <a:p>
            <a:pPr/>
            <a:r>
              <a:t>System Test what’s left: Selenium, BDD framework, </a:t>
            </a:r>
          </a:p>
          <a:p>
            <a:pPr/>
            <a:r>
              <a:t>Automate your DB migration: FlywayDB</a:t>
            </a:r>
          </a:p>
          <a:p>
            <a:pPr/>
            <a:r>
              <a:t>Refer to: </a:t>
            </a:r>
            <a:r>
              <a:rPr u="sng">
                <a:hlinkClick r:id="rId2" invalidUrl="" action="" tgtFrame="" tooltip="" history="1" highlightClick="0" endSnd="0"/>
              </a:rPr>
              <a:t>ConfessionsOfAnAgileCoach.blogspot.com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12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21531">
              <a:spcBef>
                <a:spcPts val="3200"/>
              </a:spcBef>
              <a:defRPr cap="all" sz="7200">
                <a:solidFill>
                  <a:srgbClr val="747676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Hope you enjoyed and won A SCRUM COMIC, AGILE NOVEL, OR …!</a:t>
            </a:r>
          </a:p>
        </p:txBody>
      </p:sp>
      <p:sp>
        <p:nvSpPr>
          <p:cNvPr id="315" name="Shape 315"/>
          <p:cNvSpPr/>
          <p:nvPr>
            <p:ph type="body" idx="1"/>
          </p:nvPr>
        </p:nvSpPr>
        <p:spPr>
          <a:xfrm>
            <a:off x="1219200" y="2896544"/>
            <a:ext cx="21433368" cy="900201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16" name="Scrum Noir banner 1800X10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83856" y="1796390"/>
            <a:ext cx="8332730" cy="464318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pasted-image.tiff"/>
          <p:cNvPicPr>
            <a:picLocks noChangeAspect="1"/>
          </p:cNvPicPr>
          <p:nvPr/>
        </p:nvPicPr>
        <p:blipFill>
          <a:blip r:embed="rId3">
            <a:extLst/>
          </a:blip>
          <a:srcRect l="696" t="854" r="696" b="854"/>
          <a:stretch>
            <a:fillRect/>
          </a:stretch>
        </p:blipFill>
        <p:spPr>
          <a:xfrm>
            <a:off x="539708" y="2256927"/>
            <a:ext cx="14796671" cy="92021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COVER AGILE NOIR Vegas front matter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617870" y="7035363"/>
            <a:ext cx="4464702" cy="61848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/>
        </p:nvSpPr>
        <p:spPr>
          <a:xfrm>
            <a:off x="699848" y="526356"/>
            <a:ext cx="18288001" cy="50720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spcBef>
                <a:spcPts val="0"/>
              </a:spcBef>
              <a:defRPr spc="0" sz="32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pic>
        <p:nvPicPr>
          <p:cNvPr id="155" name="pasted-image.tiff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1679" t="0" r="1679" b="0"/>
          <a:stretch>
            <a:fillRect/>
          </a:stretch>
        </p:blipFill>
        <p:spPr>
          <a:xfrm>
            <a:off x="3047999" y="4019345"/>
            <a:ext cx="18288001" cy="9461910"/>
          </a:xfrm>
          <a:prstGeom prst="rect">
            <a:avLst/>
          </a:prstGeom>
        </p:spPr>
      </p:pic>
      <p:sp>
        <p:nvSpPr>
          <p:cNvPr id="156" name="Shape 156"/>
          <p:cNvSpPr/>
          <p:nvPr>
            <p:ph type="body" idx="15"/>
          </p:nvPr>
        </p:nvSpPr>
        <p:spPr>
          <a:xfrm flipV="1">
            <a:off x="2538213" y="2844964"/>
            <a:ext cx="16698517" cy="4"/>
          </a:xfrm>
          <a:prstGeom prst="line">
            <a:avLst/>
          </a:prstGeom>
        </p:spPr>
        <p:txBody>
          <a:bodyPr/>
          <a:lstStyle/>
          <a:p>
            <a:pPr marL="0" indent="0" defTabSz="642937">
              <a:spcBef>
                <a:spcPts val="0"/>
              </a:spcBef>
              <a:buSzTx/>
              <a:buFontTx/>
              <a:buNone/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7" name="Shape 157"/>
          <p:cNvSpPr/>
          <p:nvPr>
            <p:ph type="title"/>
          </p:nvPr>
        </p:nvSpPr>
        <p:spPr>
          <a:xfrm>
            <a:off x="3851671" y="-91734"/>
            <a:ext cx="16680658" cy="3107532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Full Stack XP </a:t>
            </a:r>
          </a:p>
        </p:txBody>
      </p:sp>
      <p:sp>
        <p:nvSpPr>
          <p:cNvPr id="158" name="Shape 158"/>
          <p:cNvSpPr/>
          <p:nvPr>
            <p:ph type="body" sz="quarter" idx="1"/>
          </p:nvPr>
        </p:nvSpPr>
        <p:spPr>
          <a:xfrm>
            <a:off x="3851671" y="2785953"/>
            <a:ext cx="16680658" cy="173236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Game show!!!!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2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2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8" grpId="2"/>
      <p:bldP build="whole" bldLvl="1" animBg="1" rev="0" advAuto="0" spid="15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642937">
              <a:spcBef>
                <a:spcPts val="0"/>
              </a:spcBef>
              <a:buSzTx/>
              <a:buFontTx/>
              <a:buNone/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1" name="Shape 1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88669">
              <a:spcBef>
                <a:spcPts val="3100"/>
              </a:spcBef>
              <a:defRPr sz="6911"/>
            </a:lvl1pPr>
          </a:lstStyle>
          <a:p>
            <a:pPr/>
            <a:r>
              <a:t>The rules</a:t>
            </a:r>
          </a:p>
        </p:txBody>
      </p:sp>
      <p:sp>
        <p:nvSpPr>
          <p:cNvPr id="162" name="Shape 162"/>
          <p:cNvSpPr/>
          <p:nvPr>
            <p:ph type="body" idx="1"/>
          </p:nvPr>
        </p:nvSpPr>
        <p:spPr>
          <a:xfrm>
            <a:off x="4189224" y="2544960"/>
            <a:ext cx="16680657" cy="10161986"/>
          </a:xfrm>
          <a:prstGeom prst="rect">
            <a:avLst/>
          </a:prstGeom>
        </p:spPr>
        <p:txBody>
          <a:bodyPr/>
          <a:lstStyle/>
          <a:p>
            <a:pPr/>
            <a:r>
              <a:t>Everyone in the room is a contestant. Congrats!</a:t>
            </a:r>
          </a:p>
          <a:p>
            <a:pPr/>
            <a:r>
              <a:t>Form groups and get to know each other.</a:t>
            </a:r>
          </a:p>
          <a:p>
            <a:pPr/>
            <a:r>
              <a:t>Tactically, to win the game you'll want a cross functional group: knowledge of front end, middle, and back end.</a:t>
            </a:r>
          </a:p>
          <a:p>
            <a:pPr/>
            <a:r>
              <a:t>If you're in a bad group then act fast! Run! </a:t>
            </a:r>
          </a:p>
          <a:p>
            <a:pPr/>
            <a:r>
              <a:t>The game show host will be final arbiter in cases of a tie.</a:t>
            </a:r>
          </a:p>
          <a:p>
            <a:pPr/>
          </a:p>
          <a:p>
            <a:pPr/>
          </a:p>
          <a:p>
            <a:pPr marL="0" indent="0">
              <a:spcBef>
                <a:spcPts val="3200"/>
              </a:spcBef>
              <a:buSzTx/>
              <a:buFontTx/>
              <a:buNone/>
              <a:defRPr cap="all" sz="7200">
                <a:solidFill>
                  <a:srgbClr val="747676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Good Luck!!!   Some of you are going to need it!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asted-image.tiff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88" t="563" r="188" b="0"/>
          <a:stretch>
            <a:fillRect/>
          </a:stretch>
        </p:blipFill>
        <p:spPr>
          <a:xfrm>
            <a:off x="333629" y="1278030"/>
            <a:ext cx="12222263" cy="11223532"/>
          </a:xfrm>
          <a:prstGeom prst="rect">
            <a:avLst/>
          </a:prstGeom>
        </p:spPr>
      </p:pic>
      <p:sp>
        <p:nvSpPr>
          <p:cNvPr id="165" name="Shape 165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642937">
              <a:spcBef>
                <a:spcPts val="0"/>
              </a:spcBef>
              <a:buSzTx/>
              <a:buFontTx/>
              <a:buNone/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6" name="Shape 1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88669">
              <a:spcBef>
                <a:spcPts val="3100"/>
              </a:spcBef>
              <a:defRPr sz="6911"/>
            </a:lvl1pPr>
          </a:lstStyle>
          <a:p>
            <a:pPr/>
            <a:r>
              <a:t>Answer the following</a:t>
            </a:r>
          </a:p>
        </p:txBody>
      </p:sp>
      <p:sp>
        <p:nvSpPr>
          <p:cNvPr id="167" name="Shape 167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True/False</a:t>
            </a:r>
          </a:p>
          <a:p>
            <a:pPr lvl="1"/>
            <a:r>
              <a:t>Blue is the best color</a:t>
            </a:r>
          </a:p>
          <a:p>
            <a:pPr/>
            <a:r>
              <a:t>Which of the following is the best number:</a:t>
            </a:r>
          </a:p>
          <a:p>
            <a:pPr lvl="1" marL="1250156" indent="-678656">
              <a:buSzPct val="100000"/>
              <a:buFontTx/>
              <a:buAutoNum type="arabicPeriod" startAt="1"/>
            </a:pPr>
            <a:r>
              <a:t>42,</a:t>
            </a:r>
          </a:p>
          <a:p>
            <a:pPr lvl="1" marL="1250156" indent="-678656">
              <a:buSzPct val="100000"/>
              <a:buFontTx/>
              <a:buAutoNum type="arabicPeriod" startAt="1"/>
            </a:pPr>
            <a:r>
              <a:t>-5, or</a:t>
            </a:r>
          </a:p>
          <a:p>
            <a:pPr lvl="1" marL="1250156" indent="-678656">
              <a:buSzPct val="100000"/>
              <a:buFontTx/>
              <a:buAutoNum type="arabicPeriod" startAt="1"/>
            </a:pPr>
            <a:r>
              <a:t>6i^2.</a:t>
            </a:r>
          </a:p>
        </p:txBody>
      </p:sp>
      <p:sp>
        <p:nvSpPr>
          <p:cNvPr id="168" name="Shape 168"/>
          <p:cNvSpPr/>
          <p:nvPr/>
        </p:nvSpPr>
        <p:spPr>
          <a:xfrm>
            <a:off x="5412621" y="3688713"/>
            <a:ext cx="5806568" cy="1052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3200"/>
              </a:spcBef>
              <a:defRPr cap="all" spc="0" sz="7200">
                <a:solidFill>
                  <a:srgbClr val="747676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Practice question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xit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2" dur="2500" fill="hold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0" fill="hold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Class="exit" nodeType="with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6" dur="2500" fill="hold"/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0" fill="hold"/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Class="exit" nodeType="with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40" dur="2500" fill="hold"/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0" fill="hold"/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Class="exit" nodeType="with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44" dur="2500" fill="hold"/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0" fill="hold"/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Class="exit" nodeType="with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48" dur="2500" fill="hold"/>
                                        <p:tgtEl>
                                          <p:spTgt spid="1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0" fill="hold"/>
                                        <p:tgtEl>
                                          <p:spTgt spid="1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Class="exit" nodeType="with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52" dur="2500" fill="hold"/>
                                        <p:tgtEl>
                                          <p:spTgt spid="1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0" fill="hold"/>
                                        <p:tgtEl>
                                          <p:spTgt spid="1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Class="exit" nodeType="with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56" dur="2500" fill="hold"/>
                                        <p:tgtEl>
                                          <p:spTgt spid="16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0" fill="hold"/>
                                        <p:tgtEl>
                                          <p:spTgt spid="16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67" grpId="1"/>
      <p:bldP build="p" bldLvl="5" animBg="1" rev="0" advAuto="0" spid="167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asted-image.tiff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12820" r="0" b="12820"/>
          <a:stretch>
            <a:fillRect/>
          </a:stretch>
        </p:blipFill>
        <p:spPr>
          <a:xfrm>
            <a:off x="1212" y="0"/>
            <a:ext cx="24381576" cy="13716000"/>
          </a:xfrm>
          <a:prstGeom prst="rect">
            <a:avLst/>
          </a:prstGeom>
        </p:spPr>
      </p:pic>
      <p:sp>
        <p:nvSpPr>
          <p:cNvPr id="171" name="Shape 171"/>
          <p:cNvSpPr/>
          <p:nvPr>
            <p:ph type="title" idx="4294967295"/>
          </p:nvPr>
        </p:nvSpPr>
        <p:spPr>
          <a:xfrm>
            <a:off x="2547143" y="931015"/>
            <a:ext cx="16680657" cy="101798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l" defTabSz="788669">
              <a:spcBef>
                <a:spcPts val="3100"/>
              </a:spcBef>
              <a:defRPr cap="all" sz="6911">
                <a:solidFill>
                  <a:srgbClr val="747676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Full Stack</a:t>
            </a:r>
          </a:p>
        </p:txBody>
      </p:sp>
      <p:sp>
        <p:nvSpPr>
          <p:cNvPr id="172" name="Shape 172"/>
          <p:cNvSpPr/>
          <p:nvPr/>
        </p:nvSpPr>
        <p:spPr>
          <a:xfrm>
            <a:off x="2832325" y="1707896"/>
            <a:ext cx="4808622" cy="11728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TDD</a:t>
            </a:r>
          </a:p>
          <a:p>
            <a:pPr/>
            <a:r>
              <a:t>System Testing</a:t>
            </a:r>
          </a:p>
          <a:p>
            <a:pPr/>
            <a:r>
              <a:t>Emergent design</a:t>
            </a:r>
          </a:p>
          <a:p>
            <a:pPr/>
            <a:r>
              <a:t>Shared code ownership</a:t>
            </a:r>
          </a:p>
          <a:p>
            <a:pPr/>
            <a:r>
              <a:t>Pair Programming</a:t>
            </a:r>
          </a:p>
          <a:p>
            <a:pPr/>
            <a:r>
              <a:t>Simple Design</a:t>
            </a:r>
          </a:p>
          <a:p>
            <a:pPr/>
            <a:r>
              <a:t>System Metaphor</a:t>
            </a:r>
          </a:p>
          <a:p>
            <a:pPr/>
            <a:r>
              <a:t>Sustainable Pace</a:t>
            </a:r>
          </a:p>
          <a:p>
            <a:pPr/>
            <a:r>
              <a:t>Planning Game</a:t>
            </a:r>
          </a:p>
          <a:p>
            <a:pPr/>
            <a:r>
              <a:t>Continuous Integration</a:t>
            </a:r>
          </a:p>
          <a:p>
            <a:pPr/>
            <a:r>
              <a:t>…</a:t>
            </a:r>
          </a:p>
          <a:p>
            <a:pPr/>
          </a:p>
        </p:txBody>
      </p:sp>
      <p:sp>
        <p:nvSpPr>
          <p:cNvPr id="173" name="Shape 173"/>
          <p:cNvSpPr/>
          <p:nvPr/>
        </p:nvSpPr>
        <p:spPr>
          <a:xfrm>
            <a:off x="14519603" y="12718099"/>
            <a:ext cx="2883331" cy="803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Image source: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asted-image.tiff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879422" y="1239321"/>
            <a:ext cx="13484829" cy="11237358"/>
          </a:xfrm>
          <a:prstGeom prst="rect">
            <a:avLst/>
          </a:prstGeom>
        </p:spPr>
      </p:pic>
      <p:sp>
        <p:nvSpPr>
          <p:cNvPr id="176" name="Shape 176"/>
          <p:cNvSpPr/>
          <p:nvPr>
            <p:ph type="body" idx="14"/>
          </p:nvPr>
        </p:nvSpPr>
        <p:spPr>
          <a:xfrm>
            <a:off x="15860157" y="2214562"/>
            <a:ext cx="7590235" cy="1"/>
          </a:xfrm>
          <a:prstGeom prst="line">
            <a:avLst/>
          </a:prstGeom>
        </p:spPr>
        <p:txBody>
          <a:bodyPr/>
          <a:lstStyle/>
          <a:p>
            <a:pPr marL="0" indent="0" defTabSz="642937">
              <a:spcBef>
                <a:spcPts val="0"/>
              </a:spcBef>
              <a:buSzTx/>
              <a:buFontTx/>
              <a:buNone/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7" name="Shape 177"/>
          <p:cNvSpPr/>
          <p:nvPr>
            <p:ph type="title"/>
          </p:nvPr>
        </p:nvSpPr>
        <p:spPr>
          <a:xfrm>
            <a:off x="15860157" y="1017984"/>
            <a:ext cx="7590235" cy="1017985"/>
          </a:xfrm>
          <a:prstGeom prst="rect">
            <a:avLst/>
          </a:prstGeom>
        </p:spPr>
        <p:txBody>
          <a:bodyPr/>
          <a:lstStyle>
            <a:lvl1pPr defTabSz="566856">
              <a:spcBef>
                <a:spcPts val="2200"/>
              </a:spcBef>
              <a:defRPr sz="4968"/>
            </a:lvl1pPr>
          </a:lstStyle>
          <a:p>
            <a:pPr/>
            <a:r>
              <a:t>What's the easiest tier to do XP in:</a:t>
            </a:r>
          </a:p>
        </p:txBody>
      </p:sp>
      <p:sp>
        <p:nvSpPr>
          <p:cNvPr id="178" name="Shape 178"/>
          <p:cNvSpPr/>
          <p:nvPr>
            <p:ph type="body" sz="half" idx="1"/>
          </p:nvPr>
        </p:nvSpPr>
        <p:spPr>
          <a:xfrm>
            <a:off x="15860157" y="2536031"/>
            <a:ext cx="7590235" cy="10161985"/>
          </a:xfrm>
          <a:prstGeom prst="rect">
            <a:avLst/>
          </a:prstGeom>
        </p:spPr>
        <p:txBody>
          <a:bodyPr/>
          <a:lstStyle/>
          <a:p>
            <a:pPr marL="678656" indent="-678656">
              <a:buSzPct val="100000"/>
              <a:buFontTx/>
              <a:buAutoNum type="arabicPeriod" startAt="1"/>
            </a:pPr>
            <a:r>
              <a:t>Front,</a:t>
            </a:r>
          </a:p>
          <a:p>
            <a:pPr marL="678656" indent="-678656">
              <a:buSzPct val="100000"/>
              <a:buFontTx/>
              <a:buAutoNum type="arabicPeriod" startAt="1"/>
            </a:pPr>
            <a:r>
              <a:t>Middle, or</a:t>
            </a:r>
          </a:p>
          <a:p>
            <a:pPr marL="678656" indent="-678656">
              <a:buSzPct val="100000"/>
              <a:buFontTx/>
              <a:buAutoNum type="arabicPeriod" startAt="1"/>
            </a:pPr>
            <a:r>
              <a:t>Back?</a:t>
            </a:r>
          </a:p>
        </p:txBody>
      </p:sp>
      <p:sp>
        <p:nvSpPr>
          <p:cNvPr id="179" name="Shape 179"/>
          <p:cNvSpPr/>
          <p:nvPr/>
        </p:nvSpPr>
        <p:spPr>
          <a:xfrm>
            <a:off x="3802985" y="5092290"/>
            <a:ext cx="8443040" cy="175495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spcBef>
                <a:spcPts val="0"/>
              </a:spcBef>
              <a:defRPr spc="0" sz="32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7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asted-image.tiff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8914" t="2158" r="20213" b="2158"/>
          <a:stretch>
            <a:fillRect/>
          </a:stretch>
        </p:blipFill>
        <p:spPr>
          <a:xfrm>
            <a:off x="296430" y="0"/>
            <a:ext cx="14894017" cy="13716001"/>
          </a:xfrm>
          <a:prstGeom prst="rect">
            <a:avLst/>
          </a:prstGeom>
        </p:spPr>
      </p:pic>
      <p:sp>
        <p:nvSpPr>
          <p:cNvPr id="182" name="Shape 182"/>
          <p:cNvSpPr/>
          <p:nvPr/>
        </p:nvSpPr>
        <p:spPr>
          <a:xfrm>
            <a:off x="308896" y="100606"/>
            <a:ext cx="4875290" cy="13393226"/>
          </a:xfrm>
          <a:prstGeom prst="rect">
            <a:avLst/>
          </a:prstGeom>
          <a:solidFill>
            <a:schemeClr val="accent1">
              <a:hueOff val="-522454"/>
              <a:satOff val="1153"/>
              <a:lumOff val="13444"/>
              <a:alpha val="91171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spcBef>
                <a:spcPts val="0"/>
              </a:spcBef>
              <a:defRPr spc="0" sz="32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83" name="Shape 183"/>
          <p:cNvSpPr/>
          <p:nvPr/>
        </p:nvSpPr>
        <p:spPr>
          <a:xfrm>
            <a:off x="12481043" y="161387"/>
            <a:ext cx="2985932" cy="13393226"/>
          </a:xfrm>
          <a:prstGeom prst="rect">
            <a:avLst/>
          </a:prstGeom>
          <a:solidFill>
            <a:schemeClr val="accent1">
              <a:hueOff val="-522454"/>
              <a:satOff val="1153"/>
              <a:lumOff val="13444"/>
              <a:alpha val="70856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spcBef>
                <a:spcPts val="0"/>
              </a:spcBef>
              <a:defRPr spc="0" sz="32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84" name="Shape 184"/>
          <p:cNvSpPr/>
          <p:nvPr>
            <p:ph type="body" idx="14"/>
          </p:nvPr>
        </p:nvSpPr>
        <p:spPr>
          <a:xfrm>
            <a:off x="14002342" y="8297531"/>
            <a:ext cx="10712733" cy="5072064"/>
          </a:xfrm>
          <a:prstGeom prst="rect">
            <a:avLst/>
          </a:prstGeom>
        </p:spPr>
        <p:txBody>
          <a:bodyPr/>
          <a:lstStyle/>
          <a:p>
            <a:pPr marL="0" indent="0" algn="ctr" defTabSz="821531">
              <a:spcBef>
                <a:spcPts val="0"/>
              </a:spcBef>
              <a:buSzTx/>
              <a:buFontTx/>
              <a:buNone/>
              <a:defRPr sz="3200">
                <a:solidFill>
                  <a:srgbClr val="5C5C5C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85" name="Shape 185"/>
          <p:cNvSpPr/>
          <p:nvPr>
            <p:ph type="body" idx="15"/>
          </p:nvPr>
        </p:nvSpPr>
        <p:spPr>
          <a:xfrm flipV="1">
            <a:off x="7230746" y="11387199"/>
            <a:ext cx="16698516" cy="4"/>
          </a:xfrm>
          <a:prstGeom prst="line">
            <a:avLst/>
          </a:prstGeom>
        </p:spPr>
        <p:txBody>
          <a:bodyPr/>
          <a:lstStyle/>
          <a:p>
            <a:pPr marL="0" indent="0" defTabSz="642937">
              <a:spcBef>
                <a:spcPts val="0"/>
              </a:spcBef>
              <a:buSzTx/>
              <a:buFontTx/>
              <a:buNone/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6" name="Shape 186"/>
          <p:cNvSpPr/>
          <p:nvPr>
            <p:ph type="title"/>
          </p:nvPr>
        </p:nvSpPr>
        <p:spPr>
          <a:xfrm>
            <a:off x="14415165" y="8493984"/>
            <a:ext cx="9496238" cy="3107533"/>
          </a:xfrm>
          <a:prstGeom prst="rect">
            <a:avLst/>
          </a:prstGeom>
        </p:spPr>
        <p:txBody>
          <a:bodyPr/>
          <a:lstStyle/>
          <a:p>
            <a:pPr/>
            <a:r>
              <a:t>Middle tier</a:t>
            </a:r>
          </a:p>
        </p:txBody>
      </p:sp>
      <p:sp>
        <p:nvSpPr>
          <p:cNvPr id="187" name="Shape 187"/>
          <p:cNvSpPr/>
          <p:nvPr>
            <p:ph type="body" sz="quarter" idx="1"/>
          </p:nvPr>
        </p:nvSpPr>
        <p:spPr>
          <a:xfrm>
            <a:off x="14415165" y="11458641"/>
            <a:ext cx="9496238" cy="1732360"/>
          </a:xfrm>
          <a:prstGeom prst="rect">
            <a:avLst/>
          </a:prstGeom>
        </p:spPr>
        <p:txBody>
          <a:bodyPr/>
          <a:lstStyle/>
          <a:p>
            <a:pPr/>
            <a:r>
              <a:t>The "easy tier."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266239" y="1516459"/>
            <a:ext cx="14780127" cy="10683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4">
              <a:defRPr spc="29" sz="300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@GET</a:t>
            </a:r>
          </a:p>
          <a:p>
            <a:pPr>
              <a:defRPr spc="29" sz="300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	@Path("squirrels/{id}")</a:t>
            </a:r>
          </a:p>
          <a:p>
            <a:pPr>
              <a:defRPr spc="29" sz="300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	@Produces("application/json")</a:t>
            </a:r>
          </a:p>
          <a:p>
            <a:pPr>
              <a:defRPr spc="29" sz="300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	public Squirrel getSquirrel(@PathParam("id") String id) {</a:t>
            </a:r>
          </a:p>
          <a:p>
            <a:pPr>
              <a:defRPr spc="29" sz="300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		Squirrel aSquirrel;</a:t>
            </a:r>
          </a:p>
          <a:p>
            <a:pPr>
              <a:defRPr spc="29" sz="300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		try {</a:t>
            </a:r>
          </a:p>
          <a:p>
            <a:pPr>
              <a:defRPr spc="29" sz="300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			aSquirrel = thePark.getSquirrel(id);</a:t>
            </a:r>
          </a:p>
          <a:p>
            <a:pPr>
              <a:defRPr spc="29" sz="300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			if (aSquirrel == null)</a:t>
            </a:r>
          </a:p>
          <a:p>
            <a:pPr>
              <a:defRPr spc="29" sz="300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				throw new SquirrelGoneMissingException(“No squirrel: “ + id);</a:t>
            </a:r>
          </a:p>
          <a:p>
            <a:pPr>
              <a:defRPr spc="29" sz="300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		} catch (Exception e) {</a:t>
            </a:r>
          </a:p>
          <a:p>
            <a:pPr>
              <a:defRPr spc="29" sz="300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			throw new ServiceException();</a:t>
            </a:r>
          </a:p>
          <a:p>
            <a:pPr>
              <a:defRPr spc="29" sz="300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		}</a:t>
            </a:r>
          </a:p>
          <a:p>
            <a:pPr>
              <a:defRPr spc="29" sz="300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		return aSquirrel;	</a:t>
            </a:r>
          </a:p>
          <a:p>
            <a:pPr lvl="4">
              <a:defRPr spc="29" sz="300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}</a:t>
            </a:r>
          </a:p>
        </p:txBody>
      </p:sp>
      <p:sp>
        <p:nvSpPr>
          <p:cNvPr id="190" name="Shape 190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642937">
              <a:spcBef>
                <a:spcPts val="0"/>
              </a:spcBef>
              <a:buSzTx/>
              <a:buFontTx/>
              <a:buNone/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1" name="Shape 1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88669">
              <a:spcBef>
                <a:spcPts val="3100"/>
              </a:spcBef>
              <a:defRPr sz="6911"/>
            </a:lvl1pPr>
          </a:lstStyle>
          <a:p>
            <a:pPr/>
            <a:r>
              <a:t>Middle tier</a:t>
            </a:r>
          </a:p>
        </p:txBody>
      </p:sp>
      <p:sp>
        <p:nvSpPr>
          <p:cNvPr id="192" name="Shape 192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 server, a VM runtime environment, SOA.</a:t>
            </a:r>
          </a:p>
          <a:p>
            <a:pPr/>
            <a:r>
              <a:t>True or false:</a:t>
            </a:r>
          </a:p>
          <a:p>
            <a:pPr lvl="1"/>
            <a:r>
              <a:t>Test First can be done to drive this all this code?</a:t>
            </a:r>
          </a:p>
          <a:p>
            <a:pPr lvl="1"/>
            <a:r>
              <a:t>What line of code must be system tested rather than unit tested?</a:t>
            </a:r>
          </a:p>
          <a:p>
            <a:pPr lvl="1"/>
            <a:r>
              <a:t>How many unit tests are needed to cover this code?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92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l" defTabSz="821531" rtl="0" fontAlgn="auto" latinLnBrk="0" hangingPunct="0">
          <a:lnSpc>
            <a:spcPct val="100000"/>
          </a:lnSpc>
          <a:spcBef>
            <a:spcPts val="1900"/>
          </a:spcBef>
          <a:spcAft>
            <a:spcPts val="0"/>
          </a:spcAft>
          <a:buClrTx/>
          <a:buSzTx/>
          <a:buFontTx/>
          <a:buNone/>
          <a:tabLst/>
          <a:defRPr b="0" baseline="0" cap="none" i="0" spc="38" strike="noStrike" sz="3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 Italic"/>
            <a:ea typeface="Iowan Old Style Italic"/>
            <a:cs typeface="Iowan Old Style Italic"/>
            <a:sym typeface="Iowan Old Style Ital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l" defTabSz="821531" rtl="0" fontAlgn="auto" latinLnBrk="0" hangingPunct="0">
          <a:lnSpc>
            <a:spcPct val="100000"/>
          </a:lnSpc>
          <a:spcBef>
            <a:spcPts val="1900"/>
          </a:spcBef>
          <a:spcAft>
            <a:spcPts val="0"/>
          </a:spcAft>
          <a:buClrTx/>
          <a:buSzTx/>
          <a:buFontTx/>
          <a:buNone/>
          <a:tabLst/>
          <a:defRPr b="0" baseline="0" cap="none" i="0" spc="38" strike="noStrike" sz="3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 Italic"/>
            <a:ea typeface="Iowan Old Style Italic"/>
            <a:cs typeface="Iowan Old Style Italic"/>
            <a:sym typeface="Iowan Old Style Ital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